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9" r:id="rId3"/>
    <p:sldId id="314" r:id="rId4"/>
    <p:sldId id="316" r:id="rId5"/>
    <p:sldId id="317" r:id="rId6"/>
    <p:sldId id="315" r:id="rId7"/>
    <p:sldId id="261" r:id="rId8"/>
    <p:sldId id="263" r:id="rId9"/>
    <p:sldId id="264" r:id="rId10"/>
    <p:sldId id="265" r:id="rId11"/>
    <p:sldId id="266" r:id="rId12"/>
    <p:sldId id="269" r:id="rId13"/>
    <p:sldId id="336" r:id="rId14"/>
    <p:sldId id="338" r:id="rId15"/>
    <p:sldId id="292" r:id="rId16"/>
    <p:sldId id="337" r:id="rId17"/>
    <p:sldId id="267" r:id="rId18"/>
    <p:sldId id="322" r:id="rId19"/>
    <p:sldId id="344" r:id="rId20"/>
    <p:sldId id="323" r:id="rId21"/>
    <p:sldId id="340" r:id="rId22"/>
    <p:sldId id="335" r:id="rId23"/>
    <p:sldId id="342" r:id="rId24"/>
    <p:sldId id="343" r:id="rId25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Muter" userId="d28760ff80b956d4" providerId="LiveId" clId="{232D2D90-F7BB-4941-9D5C-04194C3B4840}"/>
    <pc:docChg chg="undo custSel addSld delSld modSld">
      <pc:chgData name="Valerie Muter" userId="d28760ff80b956d4" providerId="LiveId" clId="{232D2D90-F7BB-4941-9D5C-04194C3B4840}" dt="2022-02-08T11:41:39.321" v="3547" actId="20577"/>
      <pc:docMkLst>
        <pc:docMk/>
      </pc:docMkLst>
      <pc:sldChg chg="modSp mod">
        <pc:chgData name="Valerie Muter" userId="d28760ff80b956d4" providerId="LiveId" clId="{232D2D90-F7BB-4941-9D5C-04194C3B4840}" dt="2022-02-08T11:08:51.220" v="3302" actId="27636"/>
        <pc:sldMkLst>
          <pc:docMk/>
          <pc:sldMk cId="3222913405" sldId="256"/>
        </pc:sldMkLst>
        <pc:spChg chg="mod">
          <ac:chgData name="Valerie Muter" userId="d28760ff80b956d4" providerId="LiveId" clId="{232D2D90-F7BB-4941-9D5C-04194C3B4840}" dt="2022-02-08T10:58:14.864" v="3020" actId="207"/>
          <ac:spMkLst>
            <pc:docMk/>
            <pc:sldMk cId="3222913405" sldId="256"/>
            <ac:spMk id="2" creationId="{E91A62CD-D125-469A-9A20-5FC9B525A990}"/>
          </ac:spMkLst>
        </pc:spChg>
        <pc:spChg chg="mod">
          <ac:chgData name="Valerie Muter" userId="d28760ff80b956d4" providerId="LiveId" clId="{232D2D90-F7BB-4941-9D5C-04194C3B4840}" dt="2022-02-08T11:08:51.220" v="3302" actId="27636"/>
          <ac:spMkLst>
            <pc:docMk/>
            <pc:sldMk cId="3222913405" sldId="256"/>
            <ac:spMk id="3" creationId="{7A90C866-BC2F-4BE8-AA7D-AAAFCB8F3B3D}"/>
          </ac:spMkLst>
        </pc:spChg>
      </pc:sldChg>
      <pc:sldChg chg="modSp mod">
        <pc:chgData name="Valerie Muter" userId="d28760ff80b956d4" providerId="LiveId" clId="{232D2D90-F7BB-4941-9D5C-04194C3B4840}" dt="2022-02-08T11:11:17.295" v="3328" actId="20577"/>
        <pc:sldMkLst>
          <pc:docMk/>
          <pc:sldMk cId="0" sldId="261"/>
        </pc:sldMkLst>
        <pc:spChg chg="mod">
          <ac:chgData name="Valerie Muter" userId="d28760ff80b956d4" providerId="LiveId" clId="{232D2D90-F7BB-4941-9D5C-04194C3B4840}" dt="2022-02-08T11:11:17.295" v="3328" actId="20577"/>
          <ac:spMkLst>
            <pc:docMk/>
            <pc:sldMk cId="0" sldId="261"/>
            <ac:spMk id="24584" creationId="{7CEE8121-6E6F-4CD9-A823-F204F50CAA3F}"/>
          </ac:spMkLst>
        </pc:spChg>
      </pc:sldChg>
      <pc:sldChg chg="modSp mod">
        <pc:chgData name="Valerie Muter" userId="d28760ff80b956d4" providerId="LiveId" clId="{232D2D90-F7BB-4941-9D5C-04194C3B4840}" dt="2022-02-08T11:11:46.910" v="3344" actId="20577"/>
        <pc:sldMkLst>
          <pc:docMk/>
          <pc:sldMk cId="0" sldId="263"/>
        </pc:sldMkLst>
        <pc:spChg chg="mod">
          <ac:chgData name="Valerie Muter" userId="d28760ff80b956d4" providerId="LiveId" clId="{232D2D90-F7BB-4941-9D5C-04194C3B4840}" dt="2022-02-08T11:11:46.910" v="3344" actId="20577"/>
          <ac:spMkLst>
            <pc:docMk/>
            <pc:sldMk cId="0" sldId="263"/>
            <ac:spMk id="19459" creationId="{A67D18B3-8DE8-4593-9022-076379A4D485}"/>
          </ac:spMkLst>
        </pc:spChg>
      </pc:sldChg>
      <pc:sldChg chg="modSp mod">
        <pc:chgData name="Valerie Muter" userId="d28760ff80b956d4" providerId="LiveId" clId="{232D2D90-F7BB-4941-9D5C-04194C3B4840}" dt="2022-02-08T11:12:19.309" v="3360" actId="20577"/>
        <pc:sldMkLst>
          <pc:docMk/>
          <pc:sldMk cId="0" sldId="264"/>
        </pc:sldMkLst>
        <pc:spChg chg="mod">
          <ac:chgData name="Valerie Muter" userId="d28760ff80b956d4" providerId="LiveId" clId="{232D2D90-F7BB-4941-9D5C-04194C3B4840}" dt="2022-02-08T11:12:02.717" v="3356" actId="14100"/>
          <ac:spMkLst>
            <pc:docMk/>
            <pc:sldMk cId="0" sldId="264"/>
            <ac:spMk id="20483" creationId="{1330917E-BAFE-4384-9BA3-2551D6A2D6DC}"/>
          </ac:spMkLst>
        </pc:spChg>
        <pc:spChg chg="mod">
          <ac:chgData name="Valerie Muter" userId="d28760ff80b956d4" providerId="LiveId" clId="{232D2D90-F7BB-4941-9D5C-04194C3B4840}" dt="2022-02-08T11:12:19.309" v="3360" actId="20577"/>
          <ac:spMkLst>
            <pc:docMk/>
            <pc:sldMk cId="0" sldId="264"/>
            <ac:spMk id="20485" creationId="{B5787C2F-BD27-4767-A71C-463AAAE3314E}"/>
          </ac:spMkLst>
        </pc:spChg>
      </pc:sldChg>
      <pc:sldChg chg="modSp mod">
        <pc:chgData name="Valerie Muter" userId="d28760ff80b956d4" providerId="LiveId" clId="{232D2D90-F7BB-4941-9D5C-04194C3B4840}" dt="2022-02-08T11:12:12.182" v="3357" actId="20577"/>
        <pc:sldMkLst>
          <pc:docMk/>
          <pc:sldMk cId="0" sldId="265"/>
        </pc:sldMkLst>
        <pc:spChg chg="mod">
          <ac:chgData name="Valerie Muter" userId="d28760ff80b956d4" providerId="LiveId" clId="{232D2D90-F7BB-4941-9D5C-04194C3B4840}" dt="2022-02-08T11:12:12.182" v="3357" actId="20577"/>
          <ac:spMkLst>
            <pc:docMk/>
            <pc:sldMk cId="0" sldId="265"/>
            <ac:spMk id="21507" creationId="{AC021162-4E11-4A73-831A-D3D8B727A851}"/>
          </ac:spMkLst>
        </pc:spChg>
      </pc:sldChg>
      <pc:sldChg chg="modSp mod">
        <pc:chgData name="Valerie Muter" userId="d28760ff80b956d4" providerId="LiveId" clId="{232D2D90-F7BB-4941-9D5C-04194C3B4840}" dt="2022-02-08T11:15:42.320" v="3389" actId="113"/>
        <pc:sldMkLst>
          <pc:docMk/>
          <pc:sldMk cId="0" sldId="266"/>
        </pc:sldMkLst>
        <pc:spChg chg="mod">
          <ac:chgData name="Valerie Muter" userId="d28760ff80b956d4" providerId="LiveId" clId="{232D2D90-F7BB-4941-9D5C-04194C3B4840}" dt="2022-02-08T11:15:42.320" v="3389" actId="113"/>
          <ac:spMkLst>
            <pc:docMk/>
            <pc:sldMk cId="0" sldId="266"/>
            <ac:spMk id="22531" creationId="{DF08F9B4-6595-4C8C-A60C-860E06FBD80C}"/>
          </ac:spMkLst>
        </pc:spChg>
        <pc:spChg chg="mod">
          <ac:chgData name="Valerie Muter" userId="d28760ff80b956d4" providerId="LiveId" clId="{232D2D90-F7BB-4941-9D5C-04194C3B4840}" dt="2022-02-08T11:12:25.113" v="3366" actId="20577"/>
          <ac:spMkLst>
            <pc:docMk/>
            <pc:sldMk cId="0" sldId="266"/>
            <ac:spMk id="29698" creationId="{030687E1-9A67-4C33-A55A-742ECB3F6DB3}"/>
          </ac:spMkLst>
        </pc:spChg>
      </pc:sldChg>
      <pc:sldChg chg="delSp modSp add mod">
        <pc:chgData name="Valerie Muter" userId="d28760ff80b956d4" providerId="LiveId" clId="{232D2D90-F7BB-4941-9D5C-04194C3B4840}" dt="2022-02-08T11:40:05.246" v="3506" actId="113"/>
        <pc:sldMkLst>
          <pc:docMk/>
          <pc:sldMk cId="0" sldId="267"/>
        </pc:sldMkLst>
        <pc:spChg chg="mod">
          <ac:chgData name="Valerie Muter" userId="d28760ff80b956d4" providerId="LiveId" clId="{232D2D90-F7BB-4941-9D5C-04194C3B4840}" dt="2022-02-08T11:02:19.339" v="3154" actId="207"/>
          <ac:spMkLst>
            <pc:docMk/>
            <pc:sldMk cId="0" sldId="267"/>
            <ac:spMk id="17410" creationId="{AA73124A-11CA-4D8E-BB7C-86ABA7C9C2F9}"/>
          </ac:spMkLst>
        </pc:spChg>
        <pc:spChg chg="mod">
          <ac:chgData name="Valerie Muter" userId="d28760ff80b956d4" providerId="LiveId" clId="{232D2D90-F7BB-4941-9D5C-04194C3B4840}" dt="2022-02-08T11:40:05.246" v="3506" actId="113"/>
          <ac:spMkLst>
            <pc:docMk/>
            <pc:sldMk cId="0" sldId="267"/>
            <ac:spMk id="28675" creationId="{D7A9CD6E-A5AD-465E-918A-E8E32FF9D7EE}"/>
          </ac:spMkLst>
        </pc:spChg>
        <pc:picChg chg="del">
          <ac:chgData name="Valerie Muter" userId="d28760ff80b956d4" providerId="LiveId" clId="{232D2D90-F7BB-4941-9D5C-04194C3B4840}" dt="2022-02-08T09:36:04.319" v="25" actId="478"/>
          <ac:picMkLst>
            <pc:docMk/>
            <pc:sldMk cId="0" sldId="267"/>
            <ac:picMk id="28676" creationId="{1454D57A-7EC1-4747-ABC5-DAEC4A4CC637}"/>
          </ac:picMkLst>
        </pc:picChg>
        <pc:cxnChg chg="del">
          <ac:chgData name="Valerie Muter" userId="d28760ff80b956d4" providerId="LiveId" clId="{232D2D90-F7BB-4941-9D5C-04194C3B4840}" dt="2022-02-08T09:36:07.864" v="26" actId="478"/>
          <ac:cxnSpMkLst>
            <pc:docMk/>
            <pc:sldMk cId="0" sldId="267"/>
            <ac:cxnSpMk id="5" creationId="{26C047B1-99CE-4BF6-BD4A-C725E6DB4B9A}"/>
          </ac:cxnSpMkLst>
        </pc:cxnChg>
      </pc:sldChg>
      <pc:sldChg chg="modSp add mod">
        <pc:chgData name="Valerie Muter" userId="d28760ff80b956d4" providerId="LiveId" clId="{232D2D90-F7BB-4941-9D5C-04194C3B4840}" dt="2022-02-08T11:38:45.726" v="3493" actId="113"/>
        <pc:sldMkLst>
          <pc:docMk/>
          <pc:sldMk cId="981268553" sldId="269"/>
        </pc:sldMkLst>
        <pc:spChg chg="mod">
          <ac:chgData name="Valerie Muter" userId="d28760ff80b956d4" providerId="LiveId" clId="{232D2D90-F7BB-4941-9D5C-04194C3B4840}" dt="2022-02-08T10:59:29.370" v="3028" actId="207"/>
          <ac:spMkLst>
            <pc:docMk/>
            <pc:sldMk cId="981268553" sldId="269"/>
            <ac:spMk id="2" creationId="{DEE5C0EE-73F6-4613-BD6B-15C0932D7583}"/>
          </ac:spMkLst>
        </pc:spChg>
        <pc:spChg chg="mod">
          <ac:chgData name="Valerie Muter" userId="d28760ff80b956d4" providerId="LiveId" clId="{232D2D90-F7BB-4941-9D5C-04194C3B4840}" dt="2022-02-08T11:38:45.726" v="3493" actId="113"/>
          <ac:spMkLst>
            <pc:docMk/>
            <pc:sldMk cId="981268553" sldId="269"/>
            <ac:spMk id="3" creationId="{DFB8918C-135A-45EB-AB92-53200EE12CAC}"/>
          </ac:spMkLst>
        </pc:spChg>
      </pc:sldChg>
      <pc:sldChg chg="delSp modSp add mod">
        <pc:chgData name="Valerie Muter" userId="d28760ff80b956d4" providerId="LiveId" clId="{232D2D90-F7BB-4941-9D5C-04194C3B4840}" dt="2022-02-08T11:01:20.764" v="3084" actId="20577"/>
        <pc:sldMkLst>
          <pc:docMk/>
          <pc:sldMk cId="0" sldId="292"/>
        </pc:sldMkLst>
        <pc:spChg chg="mod">
          <ac:chgData name="Valerie Muter" userId="d28760ff80b956d4" providerId="LiveId" clId="{232D2D90-F7BB-4941-9D5C-04194C3B4840}" dt="2022-02-08T11:01:20.764" v="3084" actId="20577"/>
          <ac:spMkLst>
            <pc:docMk/>
            <pc:sldMk cId="0" sldId="292"/>
            <ac:spMk id="26627" creationId="{D9F15EFD-1198-4B32-984D-7451ED3D2057}"/>
          </ac:spMkLst>
        </pc:spChg>
        <pc:spChg chg="mod">
          <ac:chgData name="Valerie Muter" userId="d28760ff80b956d4" providerId="LiveId" clId="{232D2D90-F7BB-4941-9D5C-04194C3B4840}" dt="2022-02-08T11:01:10.443" v="3078" actId="207"/>
          <ac:spMkLst>
            <pc:docMk/>
            <pc:sldMk cId="0" sldId="292"/>
            <ac:spMk id="50178" creationId="{F25DE3D4-58E5-4181-8A3D-04FEC839D326}"/>
          </ac:spMkLst>
        </pc:spChg>
        <pc:picChg chg="del">
          <ac:chgData name="Valerie Muter" userId="d28760ff80b956d4" providerId="LiveId" clId="{232D2D90-F7BB-4941-9D5C-04194C3B4840}" dt="2022-02-08T09:33:30.105" v="12" actId="478"/>
          <ac:picMkLst>
            <pc:docMk/>
            <pc:sldMk cId="0" sldId="292"/>
            <ac:picMk id="26628" creationId="{641C07F4-AC78-4D74-81F3-9BF3A9F99C2F}"/>
          </ac:picMkLst>
        </pc:picChg>
        <pc:cxnChg chg="del">
          <ac:chgData name="Valerie Muter" userId="d28760ff80b956d4" providerId="LiveId" clId="{232D2D90-F7BB-4941-9D5C-04194C3B4840}" dt="2022-02-08T09:38:24.407" v="118" actId="478"/>
          <ac:cxnSpMkLst>
            <pc:docMk/>
            <pc:sldMk cId="0" sldId="292"/>
            <ac:cxnSpMk id="5" creationId="{151F006E-B293-4D3C-B551-AF9D560790C9}"/>
          </ac:cxnSpMkLst>
        </pc:cxnChg>
      </pc:sldChg>
      <pc:sldChg chg="modSp mod">
        <pc:chgData name="Valerie Muter" userId="d28760ff80b956d4" providerId="LiveId" clId="{232D2D90-F7BB-4941-9D5C-04194C3B4840}" dt="2022-02-08T11:09:41.964" v="3312" actId="20577"/>
        <pc:sldMkLst>
          <pc:docMk/>
          <pc:sldMk cId="0" sldId="314"/>
        </pc:sldMkLst>
        <pc:spChg chg="mod">
          <ac:chgData name="Valerie Muter" userId="d28760ff80b956d4" providerId="LiveId" clId="{232D2D90-F7BB-4941-9D5C-04194C3B4840}" dt="2022-02-08T11:09:41.964" v="3312" actId="20577"/>
          <ac:spMkLst>
            <pc:docMk/>
            <pc:sldMk cId="0" sldId="314"/>
            <ac:spMk id="3" creationId="{DA231C5E-2D84-4ED9-B1F3-BCAD5AB0D4ED}"/>
          </ac:spMkLst>
        </pc:spChg>
      </pc:sldChg>
      <pc:sldChg chg="delSp modSp mod">
        <pc:chgData name="Valerie Muter" userId="d28760ff80b956d4" providerId="LiveId" clId="{232D2D90-F7BB-4941-9D5C-04194C3B4840}" dt="2022-02-08T11:10:19.388" v="3324" actId="20577"/>
        <pc:sldMkLst>
          <pc:docMk/>
          <pc:sldMk cId="0" sldId="316"/>
        </pc:sldMkLst>
        <pc:spChg chg="mod">
          <ac:chgData name="Valerie Muter" userId="d28760ff80b956d4" providerId="LiveId" clId="{232D2D90-F7BB-4941-9D5C-04194C3B4840}" dt="2022-02-08T11:10:19.388" v="3324" actId="20577"/>
          <ac:spMkLst>
            <pc:docMk/>
            <pc:sldMk cId="0" sldId="316"/>
            <ac:spMk id="9219" creationId="{C25AEE13-8397-4B90-9186-15B0C885B31A}"/>
          </ac:spMkLst>
        </pc:spChg>
        <pc:cxnChg chg="del">
          <ac:chgData name="Valerie Muter" userId="d28760ff80b956d4" providerId="LiveId" clId="{232D2D90-F7BB-4941-9D5C-04194C3B4840}" dt="2022-02-08T09:31:55.354" v="3" actId="478"/>
          <ac:cxnSpMkLst>
            <pc:docMk/>
            <pc:sldMk cId="0" sldId="316"/>
            <ac:cxnSpMk id="5" creationId="{BEA1F796-AB8D-4F78-9D74-D82D5C4BDCA9}"/>
          </ac:cxnSpMkLst>
        </pc:cxnChg>
      </pc:sldChg>
      <pc:sldChg chg="modSp mod">
        <pc:chgData name="Valerie Muter" userId="d28760ff80b956d4" providerId="LiveId" clId="{232D2D90-F7BB-4941-9D5C-04194C3B4840}" dt="2022-02-08T11:15:06.234" v="3385" actId="113"/>
        <pc:sldMkLst>
          <pc:docMk/>
          <pc:sldMk cId="0" sldId="317"/>
        </pc:sldMkLst>
        <pc:spChg chg="mod">
          <ac:chgData name="Valerie Muter" userId="d28760ff80b956d4" providerId="LiveId" clId="{232D2D90-F7BB-4941-9D5C-04194C3B4840}" dt="2022-02-08T10:59:04.083" v="3027" actId="14100"/>
          <ac:spMkLst>
            <pc:docMk/>
            <pc:sldMk cId="0" sldId="317"/>
            <ac:spMk id="11266" creationId="{DC51D570-2F35-4172-A623-DA984E345E66}"/>
          </ac:spMkLst>
        </pc:spChg>
        <pc:spChg chg="mod">
          <ac:chgData name="Valerie Muter" userId="d28760ff80b956d4" providerId="LiveId" clId="{232D2D90-F7BB-4941-9D5C-04194C3B4840}" dt="2022-02-08T11:15:06.234" v="3385" actId="113"/>
          <ac:spMkLst>
            <pc:docMk/>
            <pc:sldMk cId="0" sldId="317"/>
            <ac:spMk id="11272" creationId="{20AAE608-D27E-4570-91E3-5522D39A50D4}"/>
          </ac:spMkLst>
        </pc:spChg>
      </pc:sldChg>
      <pc:sldChg chg="delSp modSp add mod">
        <pc:chgData name="Valerie Muter" userId="d28760ff80b956d4" providerId="LiveId" clId="{232D2D90-F7BB-4941-9D5C-04194C3B4840}" dt="2022-02-08T11:21:31.631" v="3429" actId="20577"/>
        <pc:sldMkLst>
          <pc:docMk/>
          <pc:sldMk cId="0" sldId="322"/>
        </pc:sldMkLst>
        <pc:spChg chg="mod">
          <ac:chgData name="Valerie Muter" userId="d28760ff80b956d4" providerId="LiveId" clId="{232D2D90-F7BB-4941-9D5C-04194C3B4840}" dt="2022-02-08T11:02:40.039" v="3166" actId="207"/>
          <ac:spMkLst>
            <pc:docMk/>
            <pc:sldMk cId="0" sldId="322"/>
            <ac:spMk id="31746" creationId="{8E8CB41C-D411-45CE-B4C7-9F14FEC528C5}"/>
          </ac:spMkLst>
        </pc:spChg>
        <pc:spChg chg="mod">
          <ac:chgData name="Valerie Muter" userId="d28760ff80b956d4" providerId="LiveId" clId="{232D2D90-F7BB-4941-9D5C-04194C3B4840}" dt="2022-02-08T11:21:31.631" v="3429" actId="20577"/>
          <ac:spMkLst>
            <pc:docMk/>
            <pc:sldMk cId="0" sldId="322"/>
            <ac:spMk id="31747" creationId="{A461F729-9569-4F4F-AD56-5542F9F4A0C7}"/>
          </ac:spMkLst>
        </pc:spChg>
        <pc:picChg chg="del">
          <ac:chgData name="Valerie Muter" userId="d28760ff80b956d4" providerId="LiveId" clId="{232D2D90-F7BB-4941-9D5C-04194C3B4840}" dt="2022-02-08T09:38:11.389" v="117" actId="478"/>
          <ac:picMkLst>
            <pc:docMk/>
            <pc:sldMk cId="0" sldId="322"/>
            <ac:picMk id="31748" creationId="{425E57C5-D5F0-46A3-9EC0-FC98E2372E23}"/>
          </ac:picMkLst>
        </pc:picChg>
        <pc:cxnChg chg="del">
          <ac:chgData name="Valerie Muter" userId="d28760ff80b956d4" providerId="LiveId" clId="{232D2D90-F7BB-4941-9D5C-04194C3B4840}" dt="2022-02-08T09:38:07.877" v="116" actId="478"/>
          <ac:cxnSpMkLst>
            <pc:docMk/>
            <pc:sldMk cId="0" sldId="322"/>
            <ac:cxnSpMk id="5" creationId="{99ED5D78-8CC0-4062-9004-5F91459630C1}"/>
          </ac:cxnSpMkLst>
        </pc:cxnChg>
      </pc:sldChg>
      <pc:sldChg chg="delSp modSp add mod">
        <pc:chgData name="Valerie Muter" userId="d28760ff80b956d4" providerId="LiveId" clId="{232D2D90-F7BB-4941-9D5C-04194C3B4840}" dt="2022-02-08T11:41:28.419" v="3546" actId="14100"/>
        <pc:sldMkLst>
          <pc:docMk/>
          <pc:sldMk cId="0" sldId="323"/>
        </pc:sldMkLst>
        <pc:spChg chg="mod">
          <ac:chgData name="Valerie Muter" userId="d28760ff80b956d4" providerId="LiveId" clId="{232D2D90-F7BB-4941-9D5C-04194C3B4840}" dt="2022-02-08T11:41:22.862" v="3545" actId="14100"/>
          <ac:spMkLst>
            <pc:docMk/>
            <pc:sldMk cId="0" sldId="323"/>
            <ac:spMk id="32770" creationId="{FC13636A-8386-46A9-ADE1-0458DE18C8A6}"/>
          </ac:spMkLst>
        </pc:spChg>
        <pc:spChg chg="mod">
          <ac:chgData name="Valerie Muter" userId="d28760ff80b956d4" providerId="LiveId" clId="{232D2D90-F7BB-4941-9D5C-04194C3B4840}" dt="2022-02-08T11:41:28.419" v="3546" actId="14100"/>
          <ac:spMkLst>
            <pc:docMk/>
            <pc:sldMk cId="0" sldId="323"/>
            <ac:spMk id="32771" creationId="{45888453-ACB1-40D4-87BA-017F836534EC}"/>
          </ac:spMkLst>
        </pc:spChg>
        <pc:picChg chg="del">
          <ac:chgData name="Valerie Muter" userId="d28760ff80b956d4" providerId="LiveId" clId="{232D2D90-F7BB-4941-9D5C-04194C3B4840}" dt="2022-02-08T10:00:20.231" v="881" actId="478"/>
          <ac:picMkLst>
            <pc:docMk/>
            <pc:sldMk cId="0" sldId="323"/>
            <ac:picMk id="32772" creationId="{3F474BE8-8D42-4498-8DEB-E9105118D294}"/>
          </ac:picMkLst>
        </pc:picChg>
        <pc:cxnChg chg="del">
          <ac:chgData name="Valerie Muter" userId="d28760ff80b956d4" providerId="LiveId" clId="{232D2D90-F7BB-4941-9D5C-04194C3B4840}" dt="2022-02-08T10:00:23.505" v="882" actId="478"/>
          <ac:cxnSpMkLst>
            <pc:docMk/>
            <pc:sldMk cId="0" sldId="323"/>
            <ac:cxnSpMk id="5" creationId="{34795575-8016-4C00-9258-0FB8C3D75A37}"/>
          </ac:cxnSpMkLst>
        </pc:cxnChg>
      </pc:sldChg>
      <pc:sldChg chg="add">
        <pc:chgData name="Valerie Muter" userId="d28760ff80b956d4" providerId="LiveId" clId="{232D2D90-F7BB-4941-9D5C-04194C3B4840}" dt="2022-02-08T11:08:11.991" v="3299"/>
        <pc:sldMkLst>
          <pc:docMk/>
          <pc:sldMk cId="3154769429" sldId="335"/>
        </pc:sldMkLst>
      </pc:sldChg>
      <pc:sldChg chg="delSp modSp add mod">
        <pc:chgData name="Valerie Muter" userId="d28760ff80b956d4" providerId="LiveId" clId="{232D2D90-F7BB-4941-9D5C-04194C3B4840}" dt="2022-02-08T11:00:09.538" v="3036" actId="207"/>
        <pc:sldMkLst>
          <pc:docMk/>
          <pc:sldMk cId="0" sldId="336"/>
        </pc:sldMkLst>
        <pc:spChg chg="mod">
          <ac:chgData name="Valerie Muter" userId="d28760ff80b956d4" providerId="LiveId" clId="{232D2D90-F7BB-4941-9D5C-04194C3B4840}" dt="2022-02-08T11:00:09.538" v="3036" actId="207"/>
          <ac:spMkLst>
            <pc:docMk/>
            <pc:sldMk cId="0" sldId="336"/>
            <ac:spMk id="13314" creationId="{713F80C8-E77A-47BB-846E-AF4B9B9C666A}"/>
          </ac:spMkLst>
        </pc:spChg>
        <pc:picChg chg="del">
          <ac:chgData name="Valerie Muter" userId="d28760ff80b956d4" providerId="LiveId" clId="{232D2D90-F7BB-4941-9D5C-04194C3B4840}" dt="2022-02-08T09:28:43.156" v="1" actId="478"/>
          <ac:picMkLst>
            <pc:docMk/>
            <pc:sldMk cId="0" sldId="336"/>
            <ac:picMk id="13329" creationId="{CFADFE41-12A9-48B8-B1FB-1BE11D209D4E}"/>
          </ac:picMkLst>
        </pc:picChg>
      </pc:sldChg>
      <pc:sldChg chg="delSp modSp add mod">
        <pc:chgData name="Valerie Muter" userId="d28760ff80b956d4" providerId="LiveId" clId="{232D2D90-F7BB-4941-9D5C-04194C3B4840}" dt="2022-02-08T11:39:40.565" v="3504" actId="113"/>
        <pc:sldMkLst>
          <pc:docMk/>
          <pc:sldMk cId="0" sldId="337"/>
        </pc:sldMkLst>
        <pc:spChg chg="mod">
          <ac:chgData name="Valerie Muter" userId="d28760ff80b956d4" providerId="LiveId" clId="{232D2D90-F7BB-4941-9D5C-04194C3B4840}" dt="2022-02-08T11:02:31.671" v="3165" actId="20577"/>
          <ac:spMkLst>
            <pc:docMk/>
            <pc:sldMk cId="0" sldId="337"/>
            <ac:spMk id="27650" creationId="{ABD5C20F-55FB-479E-94AC-1177C5DE4BF4}"/>
          </ac:spMkLst>
        </pc:spChg>
        <pc:spChg chg="mod">
          <ac:chgData name="Valerie Muter" userId="d28760ff80b956d4" providerId="LiveId" clId="{232D2D90-F7BB-4941-9D5C-04194C3B4840}" dt="2022-02-08T11:39:40.565" v="3504" actId="113"/>
          <ac:spMkLst>
            <pc:docMk/>
            <pc:sldMk cId="0" sldId="337"/>
            <ac:spMk id="27651" creationId="{D62B797F-E7E4-41BC-8131-7178C296D7E7}"/>
          </ac:spMkLst>
        </pc:spChg>
        <pc:picChg chg="del">
          <ac:chgData name="Valerie Muter" userId="d28760ff80b956d4" providerId="LiveId" clId="{232D2D90-F7BB-4941-9D5C-04194C3B4840}" dt="2022-02-08T09:34:56.610" v="21" actId="478"/>
          <ac:picMkLst>
            <pc:docMk/>
            <pc:sldMk cId="0" sldId="337"/>
            <ac:picMk id="27652" creationId="{E4B00A4C-FA0E-43B3-8201-3A129A62E3E4}"/>
          </ac:picMkLst>
        </pc:picChg>
        <pc:cxnChg chg="del">
          <ac:chgData name="Valerie Muter" userId="d28760ff80b956d4" providerId="LiveId" clId="{232D2D90-F7BB-4941-9D5C-04194C3B4840}" dt="2022-02-08T09:34:59.626" v="22" actId="478"/>
          <ac:cxnSpMkLst>
            <pc:docMk/>
            <pc:sldMk cId="0" sldId="337"/>
            <ac:cxnSpMk id="5" creationId="{88B37F7C-3430-4033-97AB-A7CFF1CE19C6}"/>
          </ac:cxnSpMkLst>
        </pc:cxnChg>
      </pc:sldChg>
      <pc:sldChg chg="addSp delSp modSp new mod">
        <pc:chgData name="Valerie Muter" userId="d28760ff80b956d4" providerId="LiveId" clId="{232D2D90-F7BB-4941-9D5C-04194C3B4840}" dt="2022-02-08T11:16:26.285" v="3395" actId="113"/>
        <pc:sldMkLst>
          <pc:docMk/>
          <pc:sldMk cId="1859604758" sldId="338"/>
        </pc:sldMkLst>
        <pc:spChg chg="mod">
          <ac:chgData name="Valerie Muter" userId="d28760ff80b956d4" providerId="LiveId" clId="{232D2D90-F7BB-4941-9D5C-04194C3B4840}" dt="2022-02-08T11:00:20.134" v="3041" actId="20577"/>
          <ac:spMkLst>
            <pc:docMk/>
            <pc:sldMk cId="1859604758" sldId="338"/>
            <ac:spMk id="2" creationId="{F2ACA5F7-D410-4E44-A468-1AB8226A60D0}"/>
          </ac:spMkLst>
        </pc:spChg>
        <pc:spChg chg="add del mod">
          <ac:chgData name="Valerie Muter" userId="d28760ff80b956d4" providerId="LiveId" clId="{232D2D90-F7BB-4941-9D5C-04194C3B4840}" dt="2022-02-08T11:16:26.285" v="3395" actId="113"/>
          <ac:spMkLst>
            <pc:docMk/>
            <pc:sldMk cId="1859604758" sldId="338"/>
            <ac:spMk id="3" creationId="{7BDBD353-B294-41ED-8629-13922ABE7BC9}"/>
          </ac:spMkLst>
        </pc:spChg>
        <pc:spChg chg="add del mod">
          <ac:chgData name="Valerie Muter" userId="d28760ff80b956d4" providerId="LiveId" clId="{232D2D90-F7BB-4941-9D5C-04194C3B4840}" dt="2022-02-08T09:44:13.882" v="659" actId="478"/>
          <ac:spMkLst>
            <pc:docMk/>
            <pc:sldMk cId="1859604758" sldId="338"/>
            <ac:spMk id="5" creationId="{3837C44B-6261-47AD-8DCB-509786394D42}"/>
          </ac:spMkLst>
        </pc:spChg>
      </pc:sldChg>
      <pc:sldChg chg="modSp new mod">
        <pc:chgData name="Valerie Muter" userId="d28760ff80b956d4" providerId="LiveId" clId="{232D2D90-F7BB-4941-9D5C-04194C3B4840}" dt="2022-02-08T10:58:20.253" v="3021" actId="207"/>
        <pc:sldMkLst>
          <pc:docMk/>
          <pc:sldMk cId="738579081" sldId="339"/>
        </pc:sldMkLst>
        <pc:spChg chg="mod">
          <ac:chgData name="Valerie Muter" userId="d28760ff80b956d4" providerId="LiveId" clId="{232D2D90-F7BB-4941-9D5C-04194C3B4840}" dt="2022-02-08T10:58:20.253" v="3021" actId="207"/>
          <ac:spMkLst>
            <pc:docMk/>
            <pc:sldMk cId="738579081" sldId="339"/>
            <ac:spMk id="2" creationId="{820069EB-16A0-4891-A165-4D4A40A17BE2}"/>
          </ac:spMkLst>
        </pc:spChg>
        <pc:spChg chg="mod">
          <ac:chgData name="Valerie Muter" userId="d28760ff80b956d4" providerId="LiveId" clId="{232D2D90-F7BB-4941-9D5C-04194C3B4840}" dt="2022-02-08T10:57:48.676" v="3019" actId="20577"/>
          <ac:spMkLst>
            <pc:docMk/>
            <pc:sldMk cId="738579081" sldId="339"/>
            <ac:spMk id="3" creationId="{0BBC6FAF-7CC8-46E5-81FD-375519EFFA70}"/>
          </ac:spMkLst>
        </pc:spChg>
      </pc:sldChg>
      <pc:sldChg chg="modSp new mod">
        <pc:chgData name="Valerie Muter" userId="d28760ff80b956d4" providerId="LiveId" clId="{232D2D90-F7BB-4941-9D5C-04194C3B4840}" dt="2022-02-08T11:41:39.321" v="3547" actId="20577"/>
        <pc:sldMkLst>
          <pc:docMk/>
          <pc:sldMk cId="569264543" sldId="340"/>
        </pc:sldMkLst>
        <pc:spChg chg="mod">
          <ac:chgData name="Valerie Muter" userId="d28760ff80b956d4" providerId="LiveId" clId="{232D2D90-F7BB-4941-9D5C-04194C3B4840}" dt="2022-02-08T11:04:48.144" v="3277" actId="207"/>
          <ac:spMkLst>
            <pc:docMk/>
            <pc:sldMk cId="569264543" sldId="340"/>
            <ac:spMk id="2" creationId="{848DF19C-3721-4ACE-8E4E-54510F5D01E9}"/>
          </ac:spMkLst>
        </pc:spChg>
        <pc:spChg chg="mod">
          <ac:chgData name="Valerie Muter" userId="d28760ff80b956d4" providerId="LiveId" clId="{232D2D90-F7BB-4941-9D5C-04194C3B4840}" dt="2022-02-08T11:41:39.321" v="3547" actId="20577"/>
          <ac:spMkLst>
            <pc:docMk/>
            <pc:sldMk cId="569264543" sldId="340"/>
            <ac:spMk id="3" creationId="{EAB95D75-353E-49A7-B02C-7347E6A5FCC0}"/>
          </ac:spMkLst>
        </pc:spChg>
      </pc:sldChg>
      <pc:sldChg chg="modSp new del mod">
        <pc:chgData name="Valerie Muter" userId="d28760ff80b956d4" providerId="LiveId" clId="{232D2D90-F7BB-4941-9D5C-04194C3B4840}" dt="2022-02-08T10:56:35.871" v="2995" actId="47"/>
        <pc:sldMkLst>
          <pc:docMk/>
          <pc:sldMk cId="818943991" sldId="341"/>
        </pc:sldMkLst>
        <pc:spChg chg="mod">
          <ac:chgData name="Valerie Muter" userId="d28760ff80b956d4" providerId="LiveId" clId="{232D2D90-F7BB-4941-9D5C-04194C3B4840}" dt="2022-02-08T10:55:56.131" v="2907" actId="21"/>
          <ac:spMkLst>
            <pc:docMk/>
            <pc:sldMk cId="818943991" sldId="341"/>
            <ac:spMk id="3" creationId="{AF053D8D-533E-4D12-8B52-E9454DB5EF12}"/>
          </ac:spMkLst>
        </pc:spChg>
      </pc:sldChg>
      <pc:sldChg chg="modSp add mod">
        <pc:chgData name="Valerie Muter" userId="d28760ff80b956d4" providerId="LiveId" clId="{232D2D90-F7BB-4941-9D5C-04194C3B4840}" dt="2022-02-08T11:24:52.024" v="3492" actId="14100"/>
        <pc:sldMkLst>
          <pc:docMk/>
          <pc:sldMk cId="2612600780" sldId="342"/>
        </pc:sldMkLst>
        <pc:spChg chg="mod">
          <ac:chgData name="Valerie Muter" userId="d28760ff80b956d4" providerId="LiveId" clId="{232D2D90-F7BB-4941-9D5C-04194C3B4840}" dt="2022-02-08T11:05:11.633" v="3282" actId="207"/>
          <ac:spMkLst>
            <pc:docMk/>
            <pc:sldMk cId="2612600780" sldId="342"/>
            <ac:spMk id="2" creationId="{00384ADE-EA8A-4E80-A013-D088B00EB420}"/>
          </ac:spMkLst>
        </pc:spChg>
        <pc:spChg chg="mod">
          <ac:chgData name="Valerie Muter" userId="d28760ff80b956d4" providerId="LiveId" clId="{232D2D90-F7BB-4941-9D5C-04194C3B4840}" dt="2022-02-08T11:24:52.024" v="3492" actId="14100"/>
          <ac:spMkLst>
            <pc:docMk/>
            <pc:sldMk cId="2612600780" sldId="342"/>
            <ac:spMk id="3" creationId="{E2925159-BDC5-4BEF-96A0-71788023D326}"/>
          </ac:spMkLst>
        </pc:spChg>
      </pc:sldChg>
      <pc:sldChg chg="modSp new del mod">
        <pc:chgData name="Valerie Muter" userId="d28760ff80b956d4" providerId="LiveId" clId="{232D2D90-F7BB-4941-9D5C-04194C3B4840}" dt="2022-02-08T10:54:09.601" v="2746" actId="2696"/>
        <pc:sldMkLst>
          <pc:docMk/>
          <pc:sldMk cId="3181803172" sldId="342"/>
        </pc:sldMkLst>
        <pc:spChg chg="mod">
          <ac:chgData name="Valerie Muter" userId="d28760ff80b956d4" providerId="LiveId" clId="{232D2D90-F7BB-4941-9D5C-04194C3B4840}" dt="2022-02-08T10:48:30.402" v="2116"/>
          <ac:spMkLst>
            <pc:docMk/>
            <pc:sldMk cId="3181803172" sldId="342"/>
            <ac:spMk id="3" creationId="{E2925159-BDC5-4BEF-96A0-71788023D326}"/>
          </ac:spMkLst>
        </pc:spChg>
      </pc:sldChg>
      <pc:sldChg chg="addSp modSp add">
        <pc:chgData name="Valerie Muter" userId="d28760ff80b956d4" providerId="LiveId" clId="{232D2D90-F7BB-4941-9D5C-04194C3B4840}" dt="2022-02-08T11:06:56.581" v="3298"/>
        <pc:sldMkLst>
          <pc:docMk/>
          <pc:sldMk cId="4133063697" sldId="343"/>
        </pc:sldMkLst>
        <pc:picChg chg="add mod">
          <ac:chgData name="Valerie Muter" userId="d28760ff80b956d4" providerId="LiveId" clId="{232D2D90-F7BB-4941-9D5C-04194C3B4840}" dt="2022-02-08T11:06:56.581" v="3298"/>
          <ac:picMkLst>
            <pc:docMk/>
            <pc:sldMk cId="4133063697" sldId="343"/>
            <ac:picMk id="3" creationId="{EA18D1D1-B8DF-4806-A82D-63AB8A8E9C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E645-B29E-44D7-8C59-2D7046780CAD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E5FC2-61B8-44F3-A851-46D67F945D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8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B41E719-563E-457F-832F-FB90B06A0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2A5DCF3-2B5E-4BCD-87E1-0C887DD49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1A4A5FC-B034-411F-A864-6E60545AD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DCCFE499-0ABB-4FE2-BA4F-B50551287B8D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FFE5371-36BD-4FB8-81D5-AF04FBDF7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4F5B7BC-B207-42D0-8A96-3E92CC55B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B65C234-9907-4292-80FF-2E9D023CE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FBA3DC6-D8A0-4926-9FC2-A2ACD1C5A71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3C80D9A-2761-4239-8F46-E7F63F054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5B9B677-339D-4BE5-BDAA-48BCE63D2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8BCB3FB-E513-4464-942A-383E5402B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36E54E6-197D-49E3-BAD9-6F424904E4D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3DBB-901C-45DD-8591-FA78E235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DBE6-F4AA-41BC-9D9E-83E64E5D2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D876C-7564-4B89-B967-65351D80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E7E-C994-4B56-8A31-53A3E3D6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B604-9F57-49AE-8269-2ECB0BD9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94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4DA6-C000-4431-8530-9C854B68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6770A-DB05-48CF-A1DD-133795CC4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2EB5-DD57-4D51-A910-38DCD73C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1808-D6B7-41B3-AA7F-388A9088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3B5E-EE4C-41E1-A5FB-2F763AFB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27CD37-C6A8-4A54-A2BB-575D8B922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B9FAA-3896-4CAD-97EE-0990D65B4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0A23A-D2EB-4715-B90E-98AC7A00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207AE-BCA6-4EE8-8792-1CF96C7B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DE31-9B30-4554-B221-B2D86733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37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84C5-4F9D-40F4-B65B-C3DCCB23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DC47-CD7F-436D-867A-71C06755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E9E0-E797-461F-B209-EBD01357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74B-922C-4747-9020-F4252A14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BC1E-E833-4004-A103-BBE1065A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88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160A-EF3F-407C-B1B0-2E50406D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63CDE-0B79-4E83-973A-F9CDB054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9FAD-1D59-483E-8C94-760F8C30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53405-9ED4-427F-894F-37A02A46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E6791-B5C4-4E3F-AD57-F73F94C8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8E8A-8D86-4FAE-9064-CD30BA28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F72D-F600-4DA4-A9D7-FD30F1FF5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D7695-7B4E-4E03-9435-B67B19FB0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F4035-C8BB-4C10-992F-3421823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656FE-6B25-43CC-A6A3-8B003258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48FFD-934F-44E8-A4E9-D9B0B58D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5041-C4D0-4670-B3BB-0F2B2054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08CC-D8A7-4B55-BA90-15A433730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FB0EC-326C-4074-882A-68E8C2307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0B1E0-071C-4834-9007-BC1E22ACF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402D3-D364-41D1-B06D-B9F64E7B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0C4E1-A093-469E-B61B-225A1680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68E37-EB39-4348-96AF-94A1FC2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0238F-78F0-4650-B62C-04735195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9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16F9-13BB-4E2A-BB1A-0978FB2B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FF202-1F75-404E-8C7A-6100D3FB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74415-B0E4-48D7-8426-69E9E6C9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C4DEC-492A-4EFE-84FE-B9E2DB44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E43B-2C52-4C39-8984-0182BF7C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A232B-E9E6-4A5C-8A58-F05ED3560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93CC2-CC26-4F7B-B22F-7D514BFE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7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C7F4-66A6-4FF0-903B-3530FF55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5C2B1-B8F9-4DBA-98B0-9C8DD4C5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260A-DBAC-4913-80BE-2750053A0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DFF56-F2EE-4BE0-8DC3-8995F19F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60E48-D557-4E92-BD43-B8759473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03AF3-C068-469D-B2A6-58E7BA5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4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A18F-D320-4DB2-BFB1-ABCB2BD1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E98F4-C640-4C2F-A16C-0D7E34143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DE367-8EC6-4F75-A207-3FF69AEDB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5783-5818-4FAD-8547-70C7AA81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F0F00-899C-4416-A96A-A2BC7641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1A473-5121-4278-BC4C-083FABC4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05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052B6-B25C-4F48-AB4F-D326697E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9D5D6-D801-43B7-8335-4222E910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E9F8-8902-4066-B7D7-83ECD331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14C3-403E-49A1-BE73-84C5DC9FDDEA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0373-4DC5-4F23-AE9B-494A10FB7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F3293-6CB3-4006-8B60-6D7A9E43D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D645-631D-4892-B1C8-317EB37AE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4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A62CD-D125-469A-9A20-5FC9B525A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03633"/>
            <a:ext cx="12191999" cy="214758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Two longitudinal studies of literacy in typical and struggling learners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0C866-BC2F-4BE8-AA7D-AAAFCB8F3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0981"/>
            <a:ext cx="9144000" cy="3246538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How their findings can influence </a:t>
            </a:r>
          </a:p>
          <a:p>
            <a:r>
              <a:rPr lang="en-GB" sz="4000" dirty="0"/>
              <a:t>assessment, teaching and intervention</a:t>
            </a:r>
          </a:p>
          <a:p>
            <a:endParaRPr lang="en-GB" sz="3600" dirty="0"/>
          </a:p>
          <a:p>
            <a:r>
              <a:rPr lang="en-GB" sz="3200" dirty="0"/>
              <a:t>Dr Valerie Muter</a:t>
            </a:r>
          </a:p>
          <a:p>
            <a:r>
              <a:rPr lang="en-GB" sz="3200" dirty="0"/>
              <a:t>Consultant Clinical Neuropsychologist</a:t>
            </a:r>
          </a:p>
          <a:p>
            <a:r>
              <a:rPr lang="en-GB" sz="3200" dirty="0" err="1"/>
              <a:t>Learnus</a:t>
            </a:r>
            <a:r>
              <a:rPr lang="en-GB" sz="3200" dirty="0"/>
              <a:t>,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22291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A6E1A31-E855-4B1D-AE40-9128E8E3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50" y="1"/>
            <a:ext cx="6870700" cy="10445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Role of Letter Knowledge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C021162-4E11-4A73-831A-D3D8B727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268413"/>
            <a:ext cx="7696200" cy="5040312"/>
          </a:xfrm>
        </p:spPr>
        <p:txBody>
          <a:bodyPr/>
          <a:lstStyle/>
          <a:p>
            <a:pPr eaLnBrk="1" hangingPunct="1"/>
            <a:r>
              <a:rPr lang="en-GB" altLang="en-US" dirty="0"/>
              <a:t>Age 4/5					Age 6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F6170F4D-6E5B-4E92-8615-BF9A3BB00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133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Letter </a:t>
            </a: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Knowledge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6103AB86-155B-4571-BD9A-58604F221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Segmentation</a:t>
            </a:r>
          </a:p>
        </p:txBody>
      </p:sp>
      <p:sp>
        <p:nvSpPr>
          <p:cNvPr id="21510" name="Rectangle 8">
            <a:extLst>
              <a:ext uri="{FF2B5EF4-FFF2-40B4-BE49-F238E27FC236}">
                <a16:creationId xmlns:a16="http://schemas.microsoft.com/office/drawing/2014/main" id="{36981DAD-F7F2-4FC5-A8CB-03F2C889E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257800"/>
            <a:ext cx="2209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Letter Knowledge</a:t>
            </a: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X</a:t>
            </a: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Segmentation</a:t>
            </a:r>
          </a:p>
        </p:txBody>
      </p:sp>
      <p:sp>
        <p:nvSpPr>
          <p:cNvPr id="21511" name="Oval 9">
            <a:extLst>
              <a:ext uri="{FF2B5EF4-FFF2-40B4-BE49-F238E27FC236}">
                <a16:creationId xmlns:a16="http://schemas.microsoft.com/office/drawing/2014/main" id="{95755A36-BE7B-414C-BFD2-4316E427D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276600"/>
            <a:ext cx="2362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21512" name="Line 10">
            <a:extLst>
              <a:ext uri="{FF2B5EF4-FFF2-40B4-BE49-F238E27FC236}">
                <a16:creationId xmlns:a16="http://schemas.microsoft.com/office/drawing/2014/main" id="{C8998E64-4D27-4F6A-B49E-CE51D971E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5146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Line 11">
            <a:extLst>
              <a:ext uri="{FF2B5EF4-FFF2-40B4-BE49-F238E27FC236}">
                <a16:creationId xmlns:a16="http://schemas.microsoft.com/office/drawing/2014/main" id="{0AF4ACCD-017E-455D-8EEF-6EF312A1E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114800"/>
            <a:ext cx="259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CD498131-B75D-4FED-B0C1-B29F5125F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495800"/>
            <a:ext cx="2895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30687E1-9A67-4C33-A55A-742ECB3F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1"/>
            <a:ext cx="6870700" cy="12604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4000" dirty="0">
                <a:solidFill>
                  <a:srgbClr val="FF0000"/>
                </a:solidFill>
              </a:rPr>
              <a:t>Beginning to Read - The Power of Phonemes and Letter Knowledge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08F9B4-6595-4C8C-A60C-860E06FBD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412876"/>
            <a:ext cx="8653462" cy="4537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3200" dirty="0"/>
              <a:t> Recent study by </a:t>
            </a:r>
            <a:r>
              <a:rPr lang="en-GB" altLang="en-US" sz="3200" dirty="0" err="1"/>
              <a:t>Snowling</a:t>
            </a:r>
            <a:r>
              <a:rPr lang="en-GB" altLang="en-US" sz="3200" dirty="0"/>
              <a:t> et al (2017) has shown that </a:t>
            </a:r>
            <a:r>
              <a:rPr lang="en-GB" altLang="en-US" sz="3200" b="1" dirty="0"/>
              <a:t>letter-sound knowledge</a:t>
            </a:r>
            <a:r>
              <a:rPr lang="en-GB" altLang="en-US" sz="3200" dirty="0"/>
              <a:t>, like phonological awareness, is predicted (and therefore </a:t>
            </a:r>
            <a:r>
              <a:rPr lang="en-GB" altLang="en-US" sz="3200" b="1" dirty="0"/>
              <a:t>driven</a:t>
            </a:r>
            <a:r>
              <a:rPr lang="en-GB" altLang="en-US" sz="3200" dirty="0"/>
              <a:t>) by </a:t>
            </a:r>
            <a:r>
              <a:rPr lang="en-GB" altLang="en-US" sz="3200" b="1" dirty="0"/>
              <a:t>early language </a:t>
            </a:r>
            <a:r>
              <a:rPr lang="en-GB" altLang="en-US" sz="3200" dirty="0"/>
              <a:t>(including vocabulary) skills. </a:t>
            </a:r>
          </a:p>
          <a:p>
            <a:pPr eaLnBrk="1" hangingPunct="1"/>
            <a:r>
              <a:rPr lang="en-GB" altLang="en-US" sz="3200" b="1" dirty="0"/>
              <a:t>Phoneme awareness</a:t>
            </a:r>
            <a:r>
              <a:rPr lang="en-GB" altLang="en-US" sz="3200" dirty="0"/>
              <a:t>, </a:t>
            </a:r>
            <a:r>
              <a:rPr lang="en-GB" altLang="en-US" sz="3200" b="1" dirty="0"/>
              <a:t>letter knowledge</a:t>
            </a:r>
            <a:r>
              <a:rPr lang="en-GB" altLang="en-US" sz="3200" dirty="0"/>
              <a:t>, and the </a:t>
            </a:r>
            <a:r>
              <a:rPr lang="en-GB" altLang="en-US" sz="3200" b="1" dirty="0"/>
              <a:t>interaction</a:t>
            </a:r>
            <a:r>
              <a:rPr lang="en-GB" altLang="en-US" sz="3200" dirty="0"/>
              <a:t> of phonemes and letters at ages 4-5y together account for nearly </a:t>
            </a:r>
            <a:r>
              <a:rPr lang="en-GB" altLang="en-US" sz="3200" b="1" dirty="0"/>
              <a:t>90%</a:t>
            </a:r>
            <a:r>
              <a:rPr lang="en-GB" altLang="en-US" sz="3200" dirty="0"/>
              <a:t> of the variance in </a:t>
            </a:r>
            <a:r>
              <a:rPr lang="en-GB" altLang="en-US" sz="3200" b="1" dirty="0"/>
              <a:t>learning to read </a:t>
            </a:r>
            <a:r>
              <a:rPr lang="en-GB" altLang="en-US" sz="3200" dirty="0"/>
              <a:t>i.e. they explain nearly all the individual differences seen in children’s early reading development.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C0EE-73F6-4613-BD6B-15C0932D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10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Implications for Teaching Practice From the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Longitudinal Study of Typically Developing Readers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918C-135A-45EB-AB92-53200EE12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1" y="1224793"/>
            <a:ext cx="11996256" cy="55199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Simple phonological awareness and letter knowledge tests could be used as </a:t>
            </a:r>
            <a:r>
              <a:rPr lang="en-GB" b="1" dirty="0"/>
              <a:t>screeners</a:t>
            </a:r>
            <a:r>
              <a:rPr lang="en-GB" dirty="0"/>
              <a:t> to </a:t>
            </a:r>
            <a:r>
              <a:rPr lang="en-GB" b="1" dirty="0"/>
              <a:t>identify </a:t>
            </a:r>
            <a:r>
              <a:rPr lang="en-GB" dirty="0"/>
              <a:t>5 year olds at </a:t>
            </a:r>
            <a:r>
              <a:rPr lang="en-GB" b="1" dirty="0"/>
              <a:t>risk of reading difficulties</a:t>
            </a:r>
            <a:r>
              <a:rPr lang="en-GB" dirty="0"/>
              <a:t>.</a:t>
            </a:r>
          </a:p>
          <a:p>
            <a:r>
              <a:rPr lang="en-GB" dirty="0"/>
              <a:t>The </a:t>
            </a:r>
            <a:r>
              <a:rPr lang="en-GB" b="1" dirty="0"/>
              <a:t>role of rhyming </a:t>
            </a:r>
            <a:r>
              <a:rPr lang="en-GB" dirty="0"/>
              <a:t>in early progress in learning to read is </a:t>
            </a:r>
            <a:r>
              <a:rPr lang="en-GB" b="1" dirty="0"/>
              <a:t>overstated</a:t>
            </a:r>
            <a:r>
              <a:rPr lang="en-GB" dirty="0"/>
              <a:t> and the use of analogies for beginning readers overemphasised in teaching, at expense of </a:t>
            </a:r>
            <a:r>
              <a:rPr lang="en-GB" b="1" dirty="0"/>
              <a:t>phoneme/phonics instruction </a:t>
            </a:r>
            <a:r>
              <a:rPr lang="en-GB" dirty="0"/>
              <a:t>which has </a:t>
            </a:r>
            <a:r>
              <a:rPr lang="en-GB" b="1" dirty="0"/>
              <a:t>greater salience </a:t>
            </a:r>
            <a:r>
              <a:rPr lang="en-GB" dirty="0"/>
              <a:t>for early readers.</a:t>
            </a:r>
          </a:p>
          <a:p>
            <a:r>
              <a:rPr lang="en-GB" b="1" dirty="0"/>
              <a:t>Vocabulary</a:t>
            </a:r>
            <a:r>
              <a:rPr lang="en-GB" dirty="0"/>
              <a:t> and early language </a:t>
            </a:r>
            <a:r>
              <a:rPr lang="en-GB" b="1" dirty="0"/>
              <a:t>drive progress </a:t>
            </a:r>
            <a:r>
              <a:rPr lang="en-GB" dirty="0"/>
              <a:t>in developing </a:t>
            </a:r>
            <a:r>
              <a:rPr lang="en-GB" b="1" dirty="0"/>
              <a:t>phonological and letter knowledge skills</a:t>
            </a:r>
            <a:r>
              <a:rPr lang="en-GB" dirty="0"/>
              <a:t>; therefore, important to ensure that children arriving at school with poor language skills receive </a:t>
            </a:r>
            <a:r>
              <a:rPr lang="en-GB" b="1" dirty="0"/>
              <a:t>additional oral language teaching</a:t>
            </a:r>
            <a:r>
              <a:rPr lang="en-GB" dirty="0"/>
              <a:t>.</a:t>
            </a:r>
          </a:p>
          <a:p>
            <a:r>
              <a:rPr lang="en-GB" dirty="0"/>
              <a:t>Importance of emphasising </a:t>
            </a:r>
            <a:r>
              <a:rPr lang="en-GB" b="1" dirty="0"/>
              <a:t>systematic teaching of phonological awareness </a:t>
            </a:r>
            <a:r>
              <a:rPr lang="en-GB" dirty="0"/>
              <a:t>(especially in children arriving at school with limited skills in this domain) and also </a:t>
            </a:r>
            <a:r>
              <a:rPr lang="en-GB" b="1" dirty="0"/>
              <a:t>letter knowledge</a:t>
            </a:r>
            <a:r>
              <a:rPr lang="en-GB" dirty="0"/>
              <a:t>.</a:t>
            </a:r>
          </a:p>
          <a:p>
            <a:r>
              <a:rPr lang="en-GB" dirty="0"/>
              <a:t>And most importantly, linking or </a:t>
            </a:r>
            <a:r>
              <a:rPr lang="en-GB" b="1" dirty="0"/>
              <a:t>‘binding’ </a:t>
            </a:r>
            <a:r>
              <a:rPr lang="en-GB" dirty="0"/>
              <a:t>the two skills to critically</a:t>
            </a:r>
          </a:p>
          <a:p>
            <a:r>
              <a:rPr lang="en-GB" dirty="0"/>
              <a:t>Establish the </a:t>
            </a:r>
            <a:r>
              <a:rPr lang="en-GB" b="1" dirty="0"/>
              <a:t>alphabetic principle</a:t>
            </a:r>
            <a:r>
              <a:rPr lang="en-GB" dirty="0"/>
              <a:t>, the foundation upon which all subsequent word level literacy skill develops.</a:t>
            </a:r>
          </a:p>
        </p:txBody>
      </p:sp>
    </p:spTree>
    <p:extLst>
      <p:ext uri="{BB962C8B-B14F-4D97-AF65-F5344CB8AC3E}">
        <p14:creationId xmlns:p14="http://schemas.microsoft.com/office/powerpoint/2010/main" val="98126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713F80C8-E77A-47BB-846E-AF4B9B9C6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260350"/>
            <a:ext cx="7886700" cy="1379538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FF0000"/>
                </a:solidFill>
              </a:rPr>
              <a:t>Single Deficit Models</a:t>
            </a:r>
            <a:br>
              <a:rPr lang="en-GB" altLang="en-US" b="1" dirty="0">
                <a:solidFill>
                  <a:srgbClr val="FF0000"/>
                </a:solidFill>
              </a:rPr>
            </a:br>
            <a:r>
              <a:rPr lang="en-GB" altLang="en-US" b="1" dirty="0">
                <a:solidFill>
                  <a:srgbClr val="FF0000"/>
                </a:solidFill>
              </a:rPr>
              <a:t>(Frith 1996)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A152B29A-870E-4CD0-BAE3-048A0E5F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1785938"/>
            <a:ext cx="2093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Tahoma" panose="020B0604030504040204" pitchFamily="34" charset="0"/>
                <a:cs typeface="Arial" panose="020B0604020202020204" pitchFamily="34" charset="0"/>
              </a:rPr>
              <a:t>Level of Study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2F8822AE-4557-4CA0-AB80-D9DD5A9A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9" y="1712913"/>
            <a:ext cx="129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Tahoma" panose="020B0604030504040204" pitchFamily="34" charset="0"/>
                <a:cs typeface="Arial" panose="020B0604020202020204" pitchFamily="34" charset="0"/>
              </a:rPr>
              <a:t>Dyslexia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D91D7DDD-A61A-4F04-B0F5-841B91E9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2708276"/>
            <a:ext cx="15128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biological 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level</a:t>
            </a:r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20706B4F-6A4F-4D23-AF4A-6D9D4D3AE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4221164"/>
            <a:ext cx="15843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cognitive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level</a:t>
            </a:r>
          </a:p>
        </p:txBody>
      </p:sp>
      <p:sp>
        <p:nvSpPr>
          <p:cNvPr id="13319" name="Rectangle 10">
            <a:extLst>
              <a:ext uri="{FF2B5EF4-FFF2-40B4-BE49-F238E27FC236}">
                <a16:creationId xmlns:a16="http://schemas.microsoft.com/office/drawing/2014/main" id="{9AFF740D-F8EF-438E-B94A-71BB5367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221164"/>
            <a:ext cx="14398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phonological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deficit</a:t>
            </a:r>
          </a:p>
        </p:txBody>
      </p:sp>
      <p:sp>
        <p:nvSpPr>
          <p:cNvPr id="13320" name="Rectangle 11">
            <a:extLst>
              <a:ext uri="{FF2B5EF4-FFF2-40B4-BE49-F238E27FC236}">
                <a16:creationId xmlns:a16="http://schemas.microsoft.com/office/drawing/2014/main" id="{5E179870-C842-480A-8FD7-72DE105B0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5589589"/>
            <a:ext cx="151130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behavioural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level</a:t>
            </a:r>
          </a:p>
        </p:txBody>
      </p:sp>
      <p:sp>
        <p:nvSpPr>
          <p:cNvPr id="13321" name="Text Box 12">
            <a:extLst>
              <a:ext uri="{FF2B5EF4-FFF2-40B4-BE49-F238E27FC236}">
                <a16:creationId xmlns:a16="http://schemas.microsoft.com/office/drawing/2014/main" id="{278C72F0-0D5B-4C1A-89F9-BDAC1473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5603876"/>
            <a:ext cx="66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Rectangle 13">
            <a:extLst>
              <a:ext uri="{FF2B5EF4-FFF2-40B4-BE49-F238E27FC236}">
                <a16:creationId xmlns:a16="http://schemas.microsoft.com/office/drawing/2014/main" id="{77D19721-3B39-45A2-8601-F6A32ABC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5589589"/>
            <a:ext cx="14906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reading 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problems</a:t>
            </a:r>
          </a:p>
        </p:txBody>
      </p:sp>
      <p:sp>
        <p:nvSpPr>
          <p:cNvPr id="13323" name="Line 20">
            <a:extLst>
              <a:ext uri="{FF2B5EF4-FFF2-40B4-BE49-F238E27FC236}">
                <a16:creationId xmlns:a16="http://schemas.microsoft.com/office/drawing/2014/main" id="{503C1A53-E6D1-4AF6-8F62-34F717CB2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3500439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21">
            <a:extLst>
              <a:ext uri="{FF2B5EF4-FFF2-40B4-BE49-F238E27FC236}">
                <a16:creationId xmlns:a16="http://schemas.microsoft.com/office/drawing/2014/main" id="{62D6D107-45E2-415D-935D-53606CE3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6138" y="50133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Line 22">
            <a:extLst>
              <a:ext uri="{FF2B5EF4-FFF2-40B4-BE49-F238E27FC236}">
                <a16:creationId xmlns:a16="http://schemas.microsoft.com/office/drawing/2014/main" id="{8C66CCCF-71E7-4D45-985E-F5D7722AD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3429001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Line 23">
            <a:extLst>
              <a:ext uri="{FF2B5EF4-FFF2-40B4-BE49-F238E27FC236}">
                <a16:creationId xmlns:a16="http://schemas.microsoft.com/office/drawing/2014/main" id="{FFD4B823-69B2-4904-BBE9-09467377C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49418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7" name="Rectangle 24">
            <a:extLst>
              <a:ext uri="{FF2B5EF4-FFF2-40B4-BE49-F238E27FC236}">
                <a16:creationId xmlns:a16="http://schemas.microsoft.com/office/drawing/2014/main" id="{21B1AC66-3F94-46AA-8456-9FF6159B0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913" y="29178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Rectangle 25">
            <a:extLst>
              <a:ext uri="{FF2B5EF4-FFF2-40B4-BE49-F238E27FC236}">
                <a16:creationId xmlns:a16="http://schemas.microsoft.com/office/drawing/2014/main" id="{C417FF69-326C-4517-94C9-D8B6E39C6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2565401"/>
            <a:ext cx="20875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genetic/brain</a:t>
            </a:r>
          </a:p>
          <a:p>
            <a:pPr algn="ctr" eaLnBrk="1" hangingPunct="1"/>
            <a:r>
              <a:rPr lang="en-GB" altLang="en-US">
                <a:latin typeface="Tahoma" panose="020B0604030504040204" pitchFamily="34" charset="0"/>
                <a:cs typeface="Arial" panose="020B0604020202020204" pitchFamily="34" charset="0"/>
              </a:rPr>
              <a:t>dysfunction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A5F7-D410-4E44-A468-1AB8226A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Implications of the Single Deficit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BD353-B294-41ED-8629-13922ABE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Cognitive</a:t>
            </a:r>
            <a:r>
              <a:rPr lang="en-GB" dirty="0"/>
              <a:t> modules are </a:t>
            </a:r>
            <a:r>
              <a:rPr lang="en-GB" b="1" dirty="0"/>
              <a:t>separate</a:t>
            </a:r>
            <a:r>
              <a:rPr lang="en-GB" dirty="0"/>
              <a:t> and </a:t>
            </a:r>
            <a:r>
              <a:rPr lang="en-GB" b="1" dirty="0"/>
              <a:t>independent</a:t>
            </a:r>
            <a:r>
              <a:rPr lang="en-GB" dirty="0"/>
              <a:t> and underpinned in separate and independent </a:t>
            </a:r>
            <a:r>
              <a:rPr lang="en-GB" b="1" dirty="0"/>
              <a:t>brain</a:t>
            </a:r>
            <a:r>
              <a:rPr lang="en-GB" dirty="0"/>
              <a:t> modules.</a:t>
            </a:r>
          </a:p>
          <a:p>
            <a:r>
              <a:rPr lang="en-GB" dirty="0"/>
              <a:t>Infers that you either have dyslexia or you don’t i.e. </a:t>
            </a:r>
            <a:r>
              <a:rPr lang="en-GB" b="1" dirty="0"/>
              <a:t>all-or-none</a:t>
            </a:r>
            <a:r>
              <a:rPr lang="en-GB" dirty="0"/>
              <a:t>; if you have a phonological deficit you have dyslexia, if you don’t have a phonological deficit you don’t have dyslexia.</a:t>
            </a:r>
          </a:p>
          <a:p>
            <a:r>
              <a:rPr lang="en-GB" b="1" dirty="0"/>
              <a:t>Dyslexia</a:t>
            </a:r>
            <a:r>
              <a:rPr lang="en-GB" dirty="0"/>
              <a:t> is explained by the </a:t>
            </a:r>
            <a:r>
              <a:rPr lang="en-GB" b="1" dirty="0"/>
              <a:t>phonology-reading disconnection </a:t>
            </a:r>
            <a:r>
              <a:rPr lang="en-GB" dirty="0"/>
              <a:t>hypothesis – and nothing else.</a:t>
            </a:r>
          </a:p>
          <a:p>
            <a:r>
              <a:rPr lang="en-GB" dirty="0"/>
              <a:t>If modules are separate and independent, </a:t>
            </a:r>
            <a:r>
              <a:rPr lang="en-GB" b="1" dirty="0"/>
              <a:t>co-occurrence </a:t>
            </a:r>
            <a:r>
              <a:rPr lang="en-GB" dirty="0"/>
              <a:t>with other learning disorders should be </a:t>
            </a:r>
            <a:r>
              <a:rPr lang="en-GB" b="1" dirty="0"/>
              <a:t>rare </a:t>
            </a:r>
            <a:r>
              <a:rPr lang="en-GB" dirty="0"/>
              <a:t>(&lt; 1%).</a:t>
            </a:r>
          </a:p>
        </p:txBody>
      </p:sp>
    </p:spTree>
    <p:extLst>
      <p:ext uri="{BB962C8B-B14F-4D97-AF65-F5344CB8AC3E}">
        <p14:creationId xmlns:p14="http://schemas.microsoft.com/office/powerpoint/2010/main" val="185960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25DE3D4-58E5-4181-8A3D-04FEC839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04250" cy="19891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altLang="en-US" sz="4000" b="1" dirty="0">
                <a:solidFill>
                  <a:srgbClr val="FF0000"/>
                </a:solidFill>
              </a:rPr>
              <a:t>An At-Risk Study of Dyslexia – 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r>
              <a:rPr lang="en-GB" altLang="en-US" sz="4000" b="1" dirty="0">
                <a:solidFill>
                  <a:srgbClr val="FF0000"/>
                </a:solidFill>
              </a:rPr>
              <a:t>that made us rethink the validity of 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r>
              <a:rPr lang="en-GB" altLang="en-US" sz="4000" b="1" dirty="0">
                <a:solidFill>
                  <a:srgbClr val="FF0000"/>
                </a:solidFill>
              </a:rPr>
              <a:t>the Single Deficit Model</a:t>
            </a:r>
            <a:br>
              <a:rPr lang="en-GB" altLang="en-US" sz="4000" dirty="0"/>
            </a:br>
            <a:r>
              <a:rPr lang="en-GB" altLang="en-US" sz="4000" dirty="0"/>
              <a:t>(</a:t>
            </a:r>
            <a:r>
              <a:rPr lang="en-GB" altLang="en-US" sz="4000" dirty="0" err="1"/>
              <a:t>Snowling</a:t>
            </a:r>
            <a:r>
              <a:rPr lang="en-GB" altLang="en-US" sz="4000" dirty="0"/>
              <a:t> et al ’94-’07)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9F15EFD-1198-4B32-984D-7451ED3D2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1314" y="2222733"/>
            <a:ext cx="8229600" cy="3771900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Prospective study begun in 1992 of 74 children at </a:t>
            </a:r>
            <a:r>
              <a:rPr lang="en-GB" altLang="en-US" sz="3200" b="1" dirty="0"/>
              <a:t>genetic/family risk of dyslexia </a:t>
            </a:r>
            <a:r>
              <a:rPr lang="en-GB" altLang="en-US" sz="3200" dirty="0"/>
              <a:t>(+ 37 matched controls).</a:t>
            </a:r>
          </a:p>
          <a:p>
            <a:pPr eaLnBrk="1" hangingPunct="1"/>
            <a:r>
              <a:rPr lang="en-GB" altLang="en-US" sz="3200" dirty="0"/>
              <a:t>Children were assessed on a wide range of </a:t>
            </a:r>
            <a:r>
              <a:rPr lang="en-GB" altLang="en-US" sz="3200" b="1" dirty="0"/>
              <a:t>cognitive, language </a:t>
            </a:r>
            <a:r>
              <a:rPr lang="en-GB" altLang="en-US" sz="3200" dirty="0"/>
              <a:t>and </a:t>
            </a:r>
            <a:r>
              <a:rPr lang="en-GB" altLang="en-US" sz="3200" b="1" dirty="0"/>
              <a:t>educational </a:t>
            </a:r>
            <a:r>
              <a:rPr lang="en-GB" altLang="en-US" sz="3200" dirty="0"/>
              <a:t>measures at 3y9m, 6y, 8y and 12-13y.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BD5C20F-55FB-479E-94AC-1177C5DE4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686800" cy="13843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>
                <a:solidFill>
                  <a:srgbClr val="FF0000"/>
                </a:solidFill>
              </a:rPr>
              <a:t>At Risk Study – Phases 1 and 2 (3y9m-6y)</a:t>
            </a:r>
            <a:br>
              <a:rPr lang="en-GB" altLang="en-US" b="1" dirty="0">
                <a:solidFill>
                  <a:srgbClr val="FF0000"/>
                </a:solidFill>
              </a:rPr>
            </a:br>
            <a:r>
              <a:rPr lang="en-GB" altLang="en-US" b="1" dirty="0">
                <a:solidFill>
                  <a:srgbClr val="FF0000"/>
                </a:solidFill>
              </a:rPr>
              <a:t>Language and Phonological Deficits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62B797F-E7E4-41BC-8131-7178C296D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Phase 1 (age 3y9m) </a:t>
            </a:r>
            <a:r>
              <a:rPr lang="en-GB" altLang="en-US" b="1" dirty="0"/>
              <a:t>at risk children scored below controls </a:t>
            </a:r>
            <a:r>
              <a:rPr lang="en-GB" altLang="en-US" dirty="0"/>
              <a:t>on wide range of </a:t>
            </a:r>
            <a:r>
              <a:rPr lang="en-GB" altLang="en-US" b="1" dirty="0"/>
              <a:t>language measures </a:t>
            </a:r>
            <a:r>
              <a:rPr lang="en-GB" altLang="en-US" dirty="0"/>
              <a:t>(receptive and expressive) - for many children, the deficits were subtle and most did not meet criteria for diagnosis of Developmental Language Disorder; but clear evidence that many dyslexic children exhibit early </a:t>
            </a:r>
            <a:r>
              <a:rPr lang="en-GB" altLang="en-US" b="1" dirty="0"/>
              <a:t>language difficulties </a:t>
            </a:r>
            <a:r>
              <a:rPr lang="en-GB" altLang="en-US" dirty="0"/>
              <a:t>and that these </a:t>
            </a:r>
            <a:r>
              <a:rPr lang="en-GB" altLang="en-US" b="1" dirty="0"/>
              <a:t>predate</a:t>
            </a:r>
            <a:r>
              <a:rPr lang="en-GB" altLang="en-US" dirty="0"/>
              <a:t> the </a:t>
            </a:r>
            <a:r>
              <a:rPr lang="en-GB" altLang="en-US" b="1" dirty="0"/>
              <a:t>onset of reading problems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dirty="0"/>
              <a:t>Phase 2 (age 6y), half the children in </a:t>
            </a:r>
            <a:r>
              <a:rPr lang="en-GB" altLang="en-US" b="1" dirty="0"/>
              <a:t>at risk group </a:t>
            </a:r>
            <a:r>
              <a:rPr lang="en-GB" altLang="en-US" dirty="0"/>
              <a:t>were </a:t>
            </a:r>
            <a:r>
              <a:rPr lang="en-GB" altLang="en-US" b="1" dirty="0"/>
              <a:t>delayed in reading</a:t>
            </a:r>
            <a:r>
              <a:rPr lang="en-GB" altLang="en-US" dirty="0"/>
              <a:t> relative to controls and scored well below controls on measures of </a:t>
            </a:r>
            <a:r>
              <a:rPr lang="en-GB" altLang="en-US" b="1" dirty="0"/>
              <a:t>phonological awareness </a:t>
            </a:r>
            <a:r>
              <a:rPr lang="en-GB" altLang="en-US" dirty="0"/>
              <a:t>and </a:t>
            </a:r>
            <a:r>
              <a:rPr lang="en-GB" altLang="en-US" b="1" dirty="0"/>
              <a:t>letter knowledge</a:t>
            </a:r>
            <a:r>
              <a:rPr lang="en-GB" alt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73124A-11CA-4D8E-BB7C-86ABA7C9C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5175"/>
            <a:ext cx="7054850" cy="431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altLang="en-US" sz="4000" b="1" dirty="0">
                <a:solidFill>
                  <a:srgbClr val="FF0000"/>
                </a:solidFill>
              </a:rPr>
              <a:t>At-Risk Study – Phase 3 (8y)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r>
              <a:rPr lang="en-GB" altLang="en-US" sz="4000" b="1" dirty="0">
                <a:solidFill>
                  <a:srgbClr val="FF0000"/>
                </a:solidFill>
              </a:rPr>
              <a:t>Continuity and Compensation</a:t>
            </a:r>
            <a:br>
              <a:rPr lang="en-GB" altLang="en-US" sz="4000" dirty="0">
                <a:solidFill>
                  <a:srgbClr val="FF0066"/>
                </a:solidFill>
              </a:rPr>
            </a:br>
            <a:endParaRPr lang="en-GB" altLang="en-US" sz="4000" dirty="0">
              <a:solidFill>
                <a:srgbClr val="FF0066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7A9CD6E-A5AD-465E-918A-E8E32FF9D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448" y="1412875"/>
            <a:ext cx="11107024" cy="48958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en-US" dirty="0"/>
              <a:t>Authors predicted that at-risk children with phonological deficits would have reading difficulties – in keeping with the single deficit model.  However……..</a:t>
            </a:r>
          </a:p>
          <a:p>
            <a:pPr eaLnBrk="1" hangingPunct="1"/>
            <a:r>
              <a:rPr lang="en-GB" altLang="en-US" b="1" dirty="0"/>
              <a:t>66% of at-risk children </a:t>
            </a:r>
            <a:r>
              <a:rPr lang="en-GB" altLang="en-US" dirty="0"/>
              <a:t>were experiencing significant ‘across the board’ literacy problems – </a:t>
            </a:r>
            <a:r>
              <a:rPr lang="en-GB" altLang="en-US" b="1" dirty="0"/>
              <a:t>‘at risk impaired’.</a:t>
            </a:r>
          </a:p>
          <a:p>
            <a:pPr eaLnBrk="1" hangingPunct="1"/>
            <a:r>
              <a:rPr lang="en-GB" altLang="en-US" b="1" dirty="0"/>
              <a:t>34% of at-risk children </a:t>
            </a:r>
            <a:r>
              <a:rPr lang="en-GB" altLang="en-US" dirty="0"/>
              <a:t>classified as </a:t>
            </a:r>
            <a:r>
              <a:rPr lang="en-GB" altLang="en-US" b="1" dirty="0"/>
              <a:t>normal readers </a:t>
            </a:r>
            <a:r>
              <a:rPr lang="en-GB" altLang="en-US" dirty="0"/>
              <a:t>showed</a:t>
            </a:r>
            <a:r>
              <a:rPr lang="en-GB" altLang="en-US" b="1" dirty="0"/>
              <a:t> deficits in spelling, short-term verbal memory and phonological skills </a:t>
            </a:r>
            <a:r>
              <a:rPr lang="en-GB" altLang="en-US" dirty="0"/>
              <a:t>– ‘</a:t>
            </a:r>
            <a:r>
              <a:rPr lang="en-GB" altLang="en-US" b="1" dirty="0"/>
              <a:t>at risk unimpaired</a:t>
            </a:r>
            <a:r>
              <a:rPr lang="en-GB" altLang="en-US" dirty="0"/>
              <a:t>’.</a:t>
            </a:r>
          </a:p>
          <a:p>
            <a:pPr eaLnBrk="1" hangingPunct="1"/>
            <a:r>
              <a:rPr lang="en-GB" altLang="en-US" dirty="0"/>
              <a:t>Family risk is ‘</a:t>
            </a:r>
            <a:r>
              <a:rPr lang="en-GB" altLang="en-US" b="1" dirty="0"/>
              <a:t>continuous</a:t>
            </a:r>
            <a:r>
              <a:rPr lang="en-GB" altLang="en-US" dirty="0"/>
              <a:t>’ and dyslexia occurs along a </a:t>
            </a:r>
            <a:r>
              <a:rPr lang="en-GB" altLang="en-US" b="1" dirty="0"/>
              <a:t>continuum</a:t>
            </a:r>
            <a:r>
              <a:rPr lang="en-GB" altLang="en-US" dirty="0"/>
              <a:t> of severity – not ‘all or none’.</a:t>
            </a:r>
          </a:p>
          <a:p>
            <a:pPr eaLnBrk="1" hangingPunct="1"/>
            <a:r>
              <a:rPr lang="en-GB" altLang="en-US" b="1" dirty="0"/>
              <a:t>At-risk normal readers </a:t>
            </a:r>
            <a:r>
              <a:rPr lang="en-GB" altLang="en-US" dirty="0"/>
              <a:t>usually had good </a:t>
            </a:r>
            <a:r>
              <a:rPr lang="en-GB" altLang="en-US" b="1" dirty="0"/>
              <a:t>oral language skills </a:t>
            </a:r>
            <a:r>
              <a:rPr lang="en-GB" altLang="en-US" dirty="0"/>
              <a:t>– functioning as a compensatory/promotive or </a:t>
            </a:r>
            <a:r>
              <a:rPr lang="en-GB" altLang="en-US" b="1" dirty="0"/>
              <a:t>protective factor</a:t>
            </a:r>
            <a:r>
              <a:rPr lang="en-GB" altLang="en-US" dirty="0"/>
              <a:t>.</a:t>
            </a:r>
          </a:p>
          <a:p>
            <a:pPr eaLnBrk="1" hangingPunct="1"/>
            <a:r>
              <a:rPr lang="en-GB" altLang="en-US" b="1" dirty="0"/>
              <a:t>At-risk poor readers had accompanying oral language problems </a:t>
            </a:r>
            <a:r>
              <a:rPr lang="en-GB" altLang="en-US" dirty="0"/>
              <a:t>– goes against simple phonology-reading disconnection as sole explanation for dyslexia.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E8CB41C-D411-45CE-B4C7-9F14FEC52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7812088" cy="865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4000" b="1" dirty="0">
                <a:solidFill>
                  <a:srgbClr val="FF0000"/>
                </a:solidFill>
              </a:rPr>
              <a:t>At-Risk Study – Phase 4 (12 years)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r>
              <a:rPr lang="en-GB" altLang="en-US" sz="3200" b="1" dirty="0">
                <a:solidFill>
                  <a:srgbClr val="FF0000"/>
                </a:solidFill>
              </a:rPr>
              <a:t>Explaining Co-occurrence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461F729-9569-4F4F-AD56-5542F9F4A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558" y="2072080"/>
            <a:ext cx="11308359" cy="407358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In the long-term Family At-Risk study (</a:t>
            </a:r>
            <a:r>
              <a:rPr lang="en-GB" altLang="en-US" dirty="0" err="1"/>
              <a:t>Snowling</a:t>
            </a:r>
            <a:r>
              <a:rPr lang="en-GB" altLang="en-US" dirty="0"/>
              <a:t> et al, 2007), </a:t>
            </a:r>
            <a:r>
              <a:rPr lang="en-GB" altLang="en-US" b="1" dirty="0"/>
              <a:t>70% of reading impaired children at age 12 had either attention, maths, language or visuomotor difficulties as well</a:t>
            </a:r>
            <a:r>
              <a:rPr lang="en-GB" altLang="en-US" dirty="0"/>
              <a:t> (and sometimes more than one of these).</a:t>
            </a:r>
          </a:p>
          <a:p>
            <a:pPr>
              <a:spcBef>
                <a:spcPct val="0"/>
              </a:spcBef>
            </a:pPr>
            <a:r>
              <a:rPr lang="en-GB" altLang="en-US" dirty="0"/>
              <a:t>But single deficit models have difficulty explaining such high rates of co-occurrence.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If modules are separate and independent, how can co-occurrence be so common?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 </a:t>
            </a:r>
            <a:r>
              <a:rPr lang="en-GB" altLang="en-US" b="1" dirty="0"/>
              <a:t>co-occurring difficulty </a:t>
            </a:r>
            <a:r>
              <a:rPr lang="en-GB" altLang="en-US" dirty="0"/>
              <a:t>may be a </a:t>
            </a:r>
            <a:r>
              <a:rPr lang="en-GB" altLang="en-US" b="1" dirty="0"/>
              <a:t>forerunner</a:t>
            </a:r>
            <a:r>
              <a:rPr lang="en-GB" altLang="en-US" dirty="0"/>
              <a:t> of dyslexia and pre-date it (e.g. with language disorder) or the 2 disorders  may </a:t>
            </a:r>
            <a:r>
              <a:rPr lang="en-GB" altLang="en-US" b="1" dirty="0"/>
              <a:t>co-exist</a:t>
            </a:r>
            <a:r>
              <a:rPr lang="en-GB" altLang="en-US" dirty="0"/>
              <a:t> at the same time (e.g. with dyscalculia).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9DCB-F2AC-4C55-A1DD-86789A97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At Risk Study – Phase 4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Some Non-Cognitive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79A-D3E1-47FA-857D-0D3FF6F5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475"/>
            <a:ext cx="10515600" cy="3643488"/>
          </a:xfrm>
        </p:spPr>
        <p:txBody>
          <a:bodyPr/>
          <a:lstStyle/>
          <a:p>
            <a:r>
              <a:rPr lang="en-GB" dirty="0"/>
              <a:t>At risk </a:t>
            </a:r>
            <a:r>
              <a:rPr lang="en-GB" b="1" dirty="0"/>
              <a:t>poor readers </a:t>
            </a:r>
            <a:r>
              <a:rPr lang="en-GB" dirty="0"/>
              <a:t>read far less than the at risk good readers and controls – this </a:t>
            </a:r>
            <a:r>
              <a:rPr lang="en-GB" b="1" dirty="0"/>
              <a:t>avoidant behaviour </a:t>
            </a:r>
            <a:r>
              <a:rPr lang="en-GB" dirty="0"/>
              <a:t>reduces print exposure </a:t>
            </a:r>
          </a:p>
          <a:p>
            <a:pPr marL="0" indent="0">
              <a:buNone/>
            </a:pPr>
            <a:r>
              <a:rPr lang="en-GB" dirty="0"/>
              <a:t>  vicious circle that </a:t>
            </a:r>
            <a:r>
              <a:rPr lang="en-GB" b="1" dirty="0"/>
              <a:t>exacerbates reading problem </a:t>
            </a:r>
            <a:r>
              <a:rPr lang="en-GB" dirty="0"/>
              <a:t>and results in oral  </a:t>
            </a:r>
            <a:r>
              <a:rPr lang="en-GB" b="1" dirty="0"/>
              <a:t>vocabulary decline </a:t>
            </a:r>
            <a:r>
              <a:rPr lang="en-GB" dirty="0"/>
              <a:t>(Matthew Effect).</a:t>
            </a:r>
          </a:p>
          <a:p>
            <a:r>
              <a:rPr lang="en-GB" dirty="0"/>
              <a:t>At risk poor readers demonstrated to have self-esteem and anxiety issues.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4FAE438-E1AA-441A-AC8C-9CF386FF550C}"/>
              </a:ext>
            </a:extLst>
          </p:cNvPr>
          <p:cNvSpPr/>
          <p:nvPr/>
        </p:nvSpPr>
        <p:spPr>
          <a:xfrm>
            <a:off x="9823508" y="3003259"/>
            <a:ext cx="978408" cy="285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69EB-16A0-4891-A165-4D4A40A1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Structure of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6FAF-7CC8-46E5-81FD-375519EFF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importance of reading.</a:t>
            </a:r>
          </a:p>
          <a:p>
            <a:r>
              <a:rPr lang="en-GB" dirty="0"/>
              <a:t>I will present two longitudinal studies:</a:t>
            </a:r>
          </a:p>
          <a:p>
            <a:pPr lvl="1"/>
            <a:r>
              <a:rPr lang="en-GB" dirty="0"/>
              <a:t>One of </a:t>
            </a:r>
            <a:r>
              <a:rPr lang="en-GB" b="1" dirty="0"/>
              <a:t>typically developing learners </a:t>
            </a:r>
            <a:r>
              <a:rPr lang="en-GB" dirty="0"/>
              <a:t>during their first two years at school,</a:t>
            </a:r>
          </a:p>
          <a:p>
            <a:pPr lvl="1"/>
            <a:r>
              <a:rPr lang="en-GB" dirty="0"/>
              <a:t>The other of </a:t>
            </a:r>
            <a:r>
              <a:rPr lang="en-GB" b="1" dirty="0"/>
              <a:t>at-risk learners </a:t>
            </a:r>
            <a:r>
              <a:rPr lang="en-GB" dirty="0"/>
              <a:t>from ‘dyslexic’ families followed from pre-school to early adolescence. </a:t>
            </a:r>
          </a:p>
          <a:p>
            <a:r>
              <a:rPr lang="en-GB" dirty="0"/>
              <a:t>Consider the </a:t>
            </a:r>
            <a:r>
              <a:rPr lang="en-GB" b="1" dirty="0"/>
              <a:t>impact</a:t>
            </a:r>
            <a:r>
              <a:rPr lang="en-GB" dirty="0"/>
              <a:t> of their findings on:</a:t>
            </a:r>
          </a:p>
          <a:p>
            <a:pPr lvl="1"/>
            <a:r>
              <a:rPr lang="en-GB" dirty="0"/>
              <a:t>Our understanding of the </a:t>
            </a:r>
            <a:r>
              <a:rPr lang="en-GB" b="1" dirty="0"/>
              <a:t>processes</a:t>
            </a:r>
            <a:r>
              <a:rPr lang="en-GB" dirty="0"/>
              <a:t> involved in </a:t>
            </a:r>
            <a:r>
              <a:rPr lang="en-GB" b="1" dirty="0"/>
              <a:t>early reading development </a:t>
            </a:r>
            <a:r>
              <a:rPr lang="en-GB" dirty="0"/>
              <a:t>and how that can impact </a:t>
            </a:r>
            <a:r>
              <a:rPr lang="en-GB" b="1" dirty="0"/>
              <a:t>classroom teaching methods</a:t>
            </a:r>
            <a:r>
              <a:rPr lang="en-GB" dirty="0"/>
              <a:t>, </a:t>
            </a:r>
            <a:r>
              <a:rPr lang="en-GB" b="1" i="1" dirty="0"/>
              <a:t>early screening and identification </a:t>
            </a:r>
            <a:r>
              <a:rPr lang="en-GB" dirty="0"/>
              <a:t>and the need for </a:t>
            </a:r>
            <a:r>
              <a:rPr lang="en-GB" b="1" dirty="0"/>
              <a:t>integrating oral and written language</a:t>
            </a:r>
            <a:r>
              <a:rPr lang="en-GB" i="1" dirty="0"/>
              <a:t>,</a:t>
            </a:r>
          </a:p>
          <a:p>
            <a:pPr lvl="1"/>
            <a:r>
              <a:rPr lang="en-GB" dirty="0"/>
              <a:t>How we explain the </a:t>
            </a:r>
            <a:r>
              <a:rPr lang="en-GB" b="1" dirty="0"/>
              <a:t>variation in expression </a:t>
            </a:r>
            <a:r>
              <a:rPr lang="en-GB" dirty="0"/>
              <a:t>of children with </a:t>
            </a:r>
            <a:r>
              <a:rPr lang="en-GB" b="1" dirty="0"/>
              <a:t>literacy difficulties </a:t>
            </a:r>
            <a:r>
              <a:rPr lang="en-GB" dirty="0"/>
              <a:t>and the impact that has on </a:t>
            </a:r>
            <a:r>
              <a:rPr lang="en-GB" b="1" dirty="0"/>
              <a:t>how we should assess</a:t>
            </a:r>
            <a:r>
              <a:rPr lang="en-GB" dirty="0"/>
              <a:t>, how we should </a:t>
            </a:r>
            <a:r>
              <a:rPr lang="en-GB" b="1" dirty="0"/>
              <a:t>teach </a:t>
            </a:r>
            <a:r>
              <a:rPr lang="en-GB" dirty="0"/>
              <a:t>and how we need to take account of (other)  </a:t>
            </a:r>
            <a:r>
              <a:rPr lang="en-GB" b="1" dirty="0"/>
              <a:t>co-occurring learning difficulties</a:t>
            </a:r>
            <a:r>
              <a:rPr lang="en-GB" dirty="0"/>
              <a:t>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57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C13636A-8386-46A9-ADE1-0458DE18C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064" y="0"/>
            <a:ext cx="11036824" cy="1341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4000" b="1" dirty="0">
                <a:solidFill>
                  <a:srgbClr val="FF0000"/>
                </a:solidFill>
              </a:rPr>
              <a:t>Explaining Co-occurrence: Shared and Non-Shared ‘Risks’</a:t>
            </a:r>
            <a:br>
              <a:rPr lang="en-GB" altLang="en-US" sz="4000" b="1" dirty="0">
                <a:solidFill>
                  <a:srgbClr val="FF0000"/>
                </a:solidFill>
              </a:rPr>
            </a:br>
            <a:r>
              <a:rPr lang="en-GB" altLang="en-US" sz="3100" dirty="0"/>
              <a:t>Pennington, 2009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5888453-ACB1-40D4-87BA-017F836534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1237" y="1543574"/>
            <a:ext cx="10209401" cy="509852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/>
              <a:t>Genes and </a:t>
            </a:r>
            <a:r>
              <a:rPr lang="en-GB" altLang="en-US" b="1" dirty="0"/>
              <a:t>cognitive risks </a:t>
            </a:r>
            <a:r>
              <a:rPr lang="en-GB" altLang="en-US" dirty="0"/>
              <a:t>are </a:t>
            </a:r>
            <a:r>
              <a:rPr lang="en-GB" altLang="en-US" b="1" dirty="0"/>
              <a:t>shared</a:t>
            </a:r>
            <a:r>
              <a:rPr lang="en-GB" altLang="en-US" dirty="0"/>
              <a:t> across learning disorders – which is why they co-occur or overlap.</a:t>
            </a:r>
          </a:p>
          <a:p>
            <a:pPr eaLnBrk="1" hangingPunct="1"/>
            <a:r>
              <a:rPr lang="en-GB" altLang="en-US" dirty="0"/>
              <a:t>Genes do not </a:t>
            </a:r>
            <a:r>
              <a:rPr lang="en-GB" altLang="en-US" i="1" dirty="0"/>
              <a:t>cause </a:t>
            </a:r>
            <a:r>
              <a:rPr lang="en-GB" altLang="en-US" dirty="0"/>
              <a:t>learning disorders, but they create </a:t>
            </a:r>
            <a:r>
              <a:rPr lang="en-GB" altLang="en-US" b="1" dirty="0"/>
              <a:t>risks</a:t>
            </a:r>
            <a:r>
              <a:rPr lang="en-GB" altLang="en-US" dirty="0"/>
              <a:t> (increased probability) of the child developing the disorder. </a:t>
            </a:r>
          </a:p>
          <a:p>
            <a:pPr eaLnBrk="1" hangingPunct="1"/>
            <a:r>
              <a:rPr lang="en-GB" altLang="en-US" b="1" dirty="0"/>
              <a:t>A phonological deficit is a high risk factor </a:t>
            </a:r>
            <a:r>
              <a:rPr lang="en-GB" altLang="en-US" dirty="0"/>
              <a:t>in dyslexia but </a:t>
            </a:r>
            <a:r>
              <a:rPr lang="en-GB" altLang="en-US" b="1" dirty="0"/>
              <a:t>other cognitive risk </a:t>
            </a:r>
            <a:r>
              <a:rPr lang="en-GB" altLang="en-US" dirty="0"/>
              <a:t>factors may play a role in individual children e.g. weak short-term memory, slow auditory processing, delayed language  (</a:t>
            </a:r>
            <a:r>
              <a:rPr lang="en-GB" altLang="en-US" dirty="0" err="1"/>
              <a:t>Snowling</a:t>
            </a:r>
            <a:r>
              <a:rPr lang="en-GB" altLang="en-US" dirty="0"/>
              <a:t> et al studies).</a:t>
            </a:r>
          </a:p>
          <a:p>
            <a:pPr eaLnBrk="1" hangingPunct="1"/>
            <a:r>
              <a:rPr lang="en-GB" altLang="en-US" dirty="0"/>
              <a:t>There are also </a:t>
            </a:r>
            <a:r>
              <a:rPr lang="en-GB" altLang="en-US" b="1" dirty="0"/>
              <a:t>non-shared risks </a:t>
            </a:r>
            <a:r>
              <a:rPr lang="en-GB" altLang="en-US" dirty="0"/>
              <a:t>which are specific to a given learning disorder – which explain the incomplete overlap.</a:t>
            </a:r>
          </a:p>
          <a:p>
            <a:pPr eaLnBrk="1" hangingPunct="1"/>
            <a:r>
              <a:rPr lang="en-GB" altLang="en-US" dirty="0"/>
              <a:t>These risks can be reduced by </a:t>
            </a:r>
            <a:r>
              <a:rPr lang="en-GB" altLang="en-US" b="1" dirty="0"/>
              <a:t>moderator variables</a:t>
            </a:r>
            <a:r>
              <a:rPr lang="en-GB" altLang="en-US" dirty="0"/>
              <a:t>, including the child’s learning </a:t>
            </a:r>
            <a:r>
              <a:rPr lang="en-GB" altLang="en-US" b="1" dirty="0"/>
              <a:t>environment </a:t>
            </a:r>
            <a:r>
              <a:rPr lang="en-GB" altLang="en-US" dirty="0"/>
              <a:t>(e.g. home support, intervention).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F19C-3721-4ACE-8E4E-54510F5D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9725"/>
            <a:ext cx="11258725" cy="95634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Practical Implications from the At Risk Study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5D75-353E-49A7-B02C-7347E6A5F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166070"/>
            <a:ext cx="11920755" cy="501089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b="1" dirty="0"/>
              <a:t>Dyslexia runs in families </a:t>
            </a:r>
            <a:r>
              <a:rPr lang="en-GB" altLang="en-US" dirty="0"/>
              <a:t>- check if other family members have literacy problems – warrant </a:t>
            </a:r>
            <a:r>
              <a:rPr lang="en-GB" altLang="en-US" b="1" dirty="0"/>
              <a:t>monitoring</a:t>
            </a:r>
            <a:r>
              <a:rPr lang="en-GB" altLang="en-US" dirty="0"/>
              <a:t> of progress.</a:t>
            </a:r>
          </a:p>
          <a:p>
            <a:r>
              <a:rPr lang="en-GB" altLang="en-US" b="1" dirty="0"/>
              <a:t>Children with language delay are at risk </a:t>
            </a:r>
            <a:r>
              <a:rPr lang="en-GB" altLang="en-US" dirty="0"/>
              <a:t>of later literacy problems, especially if their language problems do not resolve by the time they start school - need  close monitoring, </a:t>
            </a:r>
            <a:r>
              <a:rPr lang="en-GB" altLang="en-US" b="1" dirty="0"/>
              <a:t>early oral language intervention programmes </a:t>
            </a:r>
            <a:r>
              <a:rPr lang="en-GB" altLang="en-US" dirty="0"/>
              <a:t>in reception and Year 1 -  and some may need speech and language therapy.</a:t>
            </a:r>
          </a:p>
          <a:p>
            <a:r>
              <a:rPr lang="en-GB" altLang="en-US" b="1" dirty="0"/>
              <a:t>Assessment</a:t>
            </a:r>
            <a:r>
              <a:rPr lang="en-GB" altLang="en-US" dirty="0"/>
              <a:t> needs to address the </a:t>
            </a:r>
            <a:r>
              <a:rPr lang="en-GB" altLang="en-US" b="1" dirty="0"/>
              <a:t>multidimensional </a:t>
            </a:r>
            <a:r>
              <a:rPr lang="en-GB" altLang="en-US" dirty="0"/>
              <a:t>nature of literacy difficulties, to capture individual variations in expression – a single word reading test is not enough!</a:t>
            </a:r>
          </a:p>
          <a:p>
            <a:r>
              <a:rPr lang="en-GB" altLang="en-US" dirty="0"/>
              <a:t>And following on from that, </a:t>
            </a:r>
            <a:r>
              <a:rPr lang="en-GB" altLang="en-US" b="1" dirty="0"/>
              <a:t>phonological and phonic interventions </a:t>
            </a:r>
            <a:r>
              <a:rPr lang="en-GB" altLang="en-US" dirty="0"/>
              <a:t>need to be integrated within a </a:t>
            </a:r>
            <a:r>
              <a:rPr lang="en-GB" altLang="en-US" b="1" dirty="0"/>
              <a:t>broad literacy curriculum </a:t>
            </a:r>
            <a:r>
              <a:rPr lang="en-GB" altLang="en-US" dirty="0"/>
              <a:t>that emphasises </a:t>
            </a:r>
            <a:r>
              <a:rPr lang="en-GB" altLang="en-US" b="1" dirty="0"/>
              <a:t>oral language </a:t>
            </a:r>
            <a:r>
              <a:rPr lang="en-GB" altLang="en-US" dirty="0"/>
              <a:t>and reading comprehension.</a:t>
            </a:r>
          </a:p>
          <a:p>
            <a:r>
              <a:rPr lang="en-GB" altLang="en-US" dirty="0"/>
              <a:t>Reading skills change little after 8y - for maximum effectiveness, </a:t>
            </a:r>
            <a:r>
              <a:rPr lang="en-GB" altLang="en-US" b="1" dirty="0"/>
              <a:t>intervention needs to be delivered shortly after school entry.</a:t>
            </a:r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26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488A72-5095-4FB0-89A5-D0135BBC0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8" y="0"/>
            <a:ext cx="978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9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4ADE-EA8A-4E80-A013-D088B00E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511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Practical Implications from the At Risk Study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5159-BDC5-4BEF-96A0-71788023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GB" altLang="en-US" b="1" dirty="0"/>
              <a:t>Poor readers must read </a:t>
            </a:r>
            <a:r>
              <a:rPr lang="en-GB" altLang="en-US" dirty="0"/>
              <a:t>- importance of </a:t>
            </a:r>
            <a:r>
              <a:rPr lang="en-GB" altLang="en-US" b="1" dirty="0"/>
              <a:t>increasing print exposure </a:t>
            </a:r>
            <a:r>
              <a:rPr lang="en-GB" altLang="en-US" dirty="0"/>
              <a:t>by building in opportunities and support for children to read on a regular basis - including incentive programmes.</a:t>
            </a:r>
          </a:p>
          <a:p>
            <a:r>
              <a:rPr lang="en-GB" altLang="en-US" dirty="0"/>
              <a:t>Literacy difficulties persist into secondary school; these </a:t>
            </a:r>
            <a:r>
              <a:rPr lang="en-GB" altLang="en-US" b="1" dirty="0"/>
              <a:t>children need continuing support.</a:t>
            </a:r>
            <a:endParaRPr lang="en-GB" altLang="en-US" dirty="0"/>
          </a:p>
          <a:p>
            <a:r>
              <a:rPr lang="en-GB" altLang="en-US" dirty="0"/>
              <a:t>Providing </a:t>
            </a:r>
            <a:r>
              <a:rPr lang="en-GB" altLang="en-US" b="1" dirty="0"/>
              <a:t>emotional support  </a:t>
            </a:r>
            <a:r>
              <a:rPr lang="en-GB" altLang="en-US" dirty="0"/>
              <a:t>to dyslexic teenagers to help them deal with self-esteem and anxiety issues.</a:t>
            </a:r>
          </a:p>
          <a:p>
            <a:r>
              <a:rPr lang="en-GB" altLang="en-US" b="1" dirty="0"/>
              <a:t>Co-occurring difficulties </a:t>
            </a:r>
            <a:r>
              <a:rPr lang="en-GB" altLang="en-US" dirty="0"/>
              <a:t>may need to be addressed in their own right – </a:t>
            </a:r>
            <a:r>
              <a:rPr lang="en-GB" altLang="en-US" b="1" dirty="0"/>
              <a:t>assessing</a:t>
            </a:r>
            <a:r>
              <a:rPr lang="en-GB" altLang="en-US" dirty="0"/>
              <a:t> these and then providing </a:t>
            </a:r>
            <a:r>
              <a:rPr lang="en-GB" altLang="en-US" b="1" dirty="0"/>
              <a:t>interventions</a:t>
            </a:r>
            <a:r>
              <a:rPr lang="en-GB" altLang="en-US" dirty="0"/>
              <a:t> tailored to the difficulty through maths support, medication, physical therapies etc.</a:t>
            </a:r>
          </a:p>
          <a:p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0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06722" y="5550061"/>
            <a:ext cx="325248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Genetic/Neurodevelopmental </a:t>
            </a:r>
          </a:p>
          <a:p>
            <a:pPr algn="ctr"/>
            <a:r>
              <a:rPr lang="en-GB" dirty="0"/>
              <a:t>Predisposition</a:t>
            </a:r>
          </a:p>
        </p:txBody>
      </p:sp>
      <p:sp>
        <p:nvSpPr>
          <p:cNvPr id="7" name="Oval 6"/>
          <p:cNvSpPr/>
          <p:nvPr/>
        </p:nvSpPr>
        <p:spPr>
          <a:xfrm>
            <a:off x="9572263" y="80716"/>
            <a:ext cx="1689949" cy="809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Poor outcome</a:t>
            </a:r>
          </a:p>
        </p:txBody>
      </p:sp>
      <p:sp>
        <p:nvSpPr>
          <p:cNvPr id="8" name="Oval 7"/>
          <p:cNvSpPr/>
          <p:nvPr/>
        </p:nvSpPr>
        <p:spPr>
          <a:xfrm>
            <a:off x="1978820" y="80716"/>
            <a:ext cx="1689903" cy="775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Good outcome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6950" y="4490978"/>
            <a:ext cx="1632031" cy="57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Phonological</a:t>
            </a:r>
          </a:p>
          <a:p>
            <a:pPr algn="ctr"/>
            <a:r>
              <a:rPr lang="en-GB" dirty="0"/>
              <a:t>deficit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40233" y="4213185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verbal IQ/language difficulties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2197" y="3147256"/>
            <a:ext cx="374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Co-occurring learning difficulties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99990" y="2384385"/>
            <a:ext cx="313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Lack of quality intervention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6597" y="1713053"/>
            <a:ext cx="263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Disengaged/low resilience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3345" y="3634186"/>
            <a:ext cx="354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Impoverished learning environment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9990" y="2752923"/>
            <a:ext cx="266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Late or no identification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15437" y="1283466"/>
            <a:ext cx="21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parental support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25701" y="2569051"/>
            <a:ext cx="341453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Moderator variables</a:t>
            </a:r>
          </a:p>
          <a:p>
            <a:pPr algn="ctr"/>
            <a:r>
              <a:rPr lang="en-GB" dirty="0"/>
              <a:t>Positive                      Negative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03768" y="4213185"/>
            <a:ext cx="30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verbal IQ/good language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9514" y="3818852"/>
            <a:ext cx="336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Stimulating learning environment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25975" y="3331922"/>
            <a:ext cx="35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co-occurring learning difficulties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19514" y="2905246"/>
            <a:ext cx="193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Early identification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61641" y="2569051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quality intervention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74157" y="2013995"/>
            <a:ext cx="23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Motivated and resilient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74157" y="1493134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Good parental support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7211027" y="4582516"/>
            <a:ext cx="729205" cy="462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Down Arrow 57"/>
          <p:cNvSpPr/>
          <p:nvPr/>
        </p:nvSpPr>
        <p:spPr>
          <a:xfrm rot="5400000">
            <a:off x="4633784" y="4423533"/>
            <a:ext cx="462135" cy="780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ight Arrow 59"/>
          <p:cNvSpPr/>
          <p:nvPr/>
        </p:nvSpPr>
        <p:spPr>
          <a:xfrm rot="16200000">
            <a:off x="6021729" y="5184474"/>
            <a:ext cx="480349" cy="25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ight Arrow 60"/>
          <p:cNvSpPr/>
          <p:nvPr/>
        </p:nvSpPr>
        <p:spPr>
          <a:xfrm rot="16200000">
            <a:off x="2486647" y="993512"/>
            <a:ext cx="640428" cy="358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Down Arrow 64"/>
          <p:cNvSpPr/>
          <p:nvPr/>
        </p:nvSpPr>
        <p:spPr>
          <a:xfrm rot="10800000">
            <a:off x="10243591" y="914926"/>
            <a:ext cx="335669" cy="429588"/>
          </a:xfrm>
          <a:prstGeom prst="downArrow">
            <a:avLst>
              <a:gd name="adj1" fmla="val 50000"/>
              <a:gd name="adj2" fmla="val 27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474800" y="80716"/>
            <a:ext cx="3806273" cy="19332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Dyslexia</a:t>
            </a:r>
          </a:p>
          <a:p>
            <a:pPr algn="ctr"/>
            <a:r>
              <a:rPr lang="en-GB" sz="2400" dirty="0"/>
              <a:t>Same predisposition but different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F088A-9452-47AF-BBE4-CC2E6482FC14}"/>
              </a:ext>
            </a:extLst>
          </p:cNvPr>
          <p:cNvSpPr txBox="1"/>
          <p:nvPr/>
        </p:nvSpPr>
        <p:spPr>
          <a:xfrm>
            <a:off x="7048981" y="4213185"/>
            <a:ext cx="100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b="1" dirty="0">
                <a:solidFill>
                  <a:srgbClr val="FF0000"/>
                </a:solidFill>
              </a:rPr>
              <a:t>severe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C9C3CD-1B2C-4CDF-B53F-5B55D34D039F}"/>
              </a:ext>
            </a:extLst>
          </p:cNvPr>
          <p:cNvSpPr txBox="1"/>
          <p:nvPr/>
        </p:nvSpPr>
        <p:spPr>
          <a:xfrm>
            <a:off x="4361600" y="4221790"/>
            <a:ext cx="89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</a:t>
            </a:r>
            <a:r>
              <a:rPr lang="en-GB" b="1" dirty="0">
                <a:solidFill>
                  <a:srgbClr val="FF0000"/>
                </a:solidFill>
              </a:rPr>
              <a:t>mild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8D1D1-B8DF-4806-A82D-63AB8A8E9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73"/>
            <a:ext cx="12192000" cy="63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A37FAB4-7F8A-49A0-96A1-59E922A6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04813"/>
            <a:ext cx="7886700" cy="741362"/>
          </a:xfrm>
        </p:spPr>
        <p:txBody>
          <a:bodyPr/>
          <a:lstStyle/>
          <a:p>
            <a:pPr algn="ctr"/>
            <a:r>
              <a:rPr lang="en-GB" altLang="en-US" sz="4000">
                <a:solidFill>
                  <a:srgbClr val="FF0000"/>
                </a:solidFill>
              </a:rPr>
              <a:t>Why Reading is so Important</a:t>
            </a:r>
            <a:endParaRPr lang="en-GB" alt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31C5E-2D84-4ED9-B1F3-BCAD5AB0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538" y="1557338"/>
            <a:ext cx="7886700" cy="4608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/>
              <a:t>One of mankind’s greatest achievements.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/>
              <a:t>‘It is only through writing that almost all that is known today is known at all; science and history simply relies on too much information for it to be passed down through the generations by word of mouth alone’  (Altman, 1997).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/>
              <a:t>Learning to read is arguably the single most important educational challenge facing primary school children.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dirty="0"/>
              <a:t>However, substantial numbers of children find learning to read inordinately difficult; 1 in 6 children fail to read at a level that enables them to comfortably access their school curriculum.</a:t>
            </a:r>
          </a:p>
          <a:p>
            <a:pPr>
              <a:defRPr/>
            </a:pPr>
            <a:endParaRPr lang="en-GB" altLang="en-US" sz="2400" dirty="0"/>
          </a:p>
        </p:txBody>
      </p:sp>
      <p:sp>
        <p:nvSpPr>
          <p:cNvPr id="7172" name="Footer Placeholder 4">
            <a:extLst>
              <a:ext uri="{FF2B5EF4-FFF2-40B4-BE49-F238E27FC236}">
                <a16:creationId xmlns:a16="http://schemas.microsoft.com/office/drawing/2014/main" id="{68BC4427-9146-4A40-B804-A1A266C08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dirty="0"/>
          </a:p>
        </p:txBody>
      </p:sp>
      <p:sp>
        <p:nvSpPr>
          <p:cNvPr id="7173" name="Slide Number Placeholder 6">
            <a:extLst>
              <a:ext uri="{FF2B5EF4-FFF2-40B4-BE49-F238E27FC236}">
                <a16:creationId xmlns:a16="http://schemas.microsoft.com/office/drawing/2014/main" id="{F84D77C5-30C2-42DA-B9CC-14A4279CE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08AC021-9192-4D5B-9E9C-51506EF7C409}" type="slidenum">
              <a:rPr lang="en-GB" altLang="en-US" smtClean="0">
                <a:solidFill>
                  <a:srgbClr val="898989"/>
                </a:solidFill>
              </a:rPr>
              <a:pPr/>
              <a:t>3</a:t>
            </a:fld>
            <a:endParaRPr lang="en-GB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CFC20-C645-4EC1-9DFA-F403761C9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692151"/>
            <a:ext cx="6858000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solidFill>
                  <a:srgbClr val="FF0000"/>
                </a:solidFill>
              </a:rPr>
              <a:t>Why the Early Stages of Reading are so Critical</a:t>
            </a:r>
            <a:endParaRPr lang="en-GB" dirty="0"/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C25AEE13-8397-4B90-9186-15B0C885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9" y="1795244"/>
            <a:ext cx="8582638" cy="455316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/>
              <a:t>Cunningham &amp; Stanovich (1997) – ‘rapid acquisition of reading abilities ..help the development of the lifetime habit of reading’; based on a 10-year longitudinal study of typically developing readers.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/>
              <a:t>Good start in Grade 1 led to children reading more and having improved understanding of what they read in Grade 11 than a slow start in Grade 1.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/>
              <a:t>Conversely, a poor start in reading has a long-term detrimental effect –into middle childhood and well beyond even into adulthood (Maughan and Rutter long-term follow-up of original Isle of Wight sample into middle age).</a:t>
            </a:r>
          </a:p>
        </p:txBody>
      </p:sp>
      <p:sp>
        <p:nvSpPr>
          <p:cNvPr id="9221" name="Slide Number Placeholder 6">
            <a:extLst>
              <a:ext uri="{FF2B5EF4-FFF2-40B4-BE49-F238E27FC236}">
                <a16:creationId xmlns:a16="http://schemas.microsoft.com/office/drawing/2014/main" id="{7BF5B212-BA2F-4A54-9316-8D7981A1B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165849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163590-53DF-41FE-8208-6BE36C0BC202}" type="slidenum">
              <a:rPr lang="en-GB" altLang="en-US" smtClean="0">
                <a:solidFill>
                  <a:srgbClr val="898989"/>
                </a:solidFill>
              </a:rPr>
              <a:pPr/>
              <a:t>4</a:t>
            </a:fld>
            <a:endParaRPr lang="en-GB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C51D570-2F35-4172-A623-DA984E345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333376"/>
            <a:ext cx="7919906" cy="631358"/>
          </a:xfrm>
        </p:spPr>
        <p:txBody>
          <a:bodyPr>
            <a:noAutofit/>
          </a:bodyPr>
          <a:lstStyle/>
          <a:p>
            <a:r>
              <a:rPr lang="en-GB" altLang="en-US" sz="3200" dirty="0">
                <a:solidFill>
                  <a:srgbClr val="FF0000"/>
                </a:solidFill>
              </a:rPr>
              <a:t>Beginning to Read – The Predictor Approach</a:t>
            </a:r>
            <a:endParaRPr lang="en-GB" alt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8E77E-87CD-4848-A92E-147974580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4000"/>
              </a:lnSpc>
              <a:spcBef>
                <a:spcPts val="0"/>
              </a:spcBef>
              <a:defRPr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4000"/>
              </a:lnSpc>
              <a:spcBef>
                <a:spcPts val="0"/>
              </a:spcBef>
              <a:defRPr/>
            </a:pPr>
            <a:endParaRPr lang="en-GB" sz="2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24000"/>
              </a:lnSpc>
              <a:spcBef>
                <a:spcPts val="0"/>
              </a:spcBef>
              <a:defRPr/>
            </a:pPr>
            <a:endParaRPr lang="en-GB" sz="2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Footer Placeholder 4">
            <a:extLst>
              <a:ext uri="{FF2B5EF4-FFF2-40B4-BE49-F238E27FC236}">
                <a16:creationId xmlns:a16="http://schemas.microsoft.com/office/drawing/2014/main" id="{43F466B7-AAA3-432F-95A1-06516C334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/>
              <a:t> </a:t>
            </a:r>
          </a:p>
        </p:txBody>
      </p:sp>
      <p:sp>
        <p:nvSpPr>
          <p:cNvPr id="11269" name="Slide Number Placeholder 6">
            <a:extLst>
              <a:ext uri="{FF2B5EF4-FFF2-40B4-BE49-F238E27FC236}">
                <a16:creationId xmlns:a16="http://schemas.microsoft.com/office/drawing/2014/main" id="{D8E6600B-9F20-4D67-9930-257312ED6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B9E6362-FF9B-4924-9963-D53B4360EE9A}" type="slidenum">
              <a:rPr lang="en-GB" altLang="en-US" smtClean="0">
                <a:solidFill>
                  <a:srgbClr val="898989"/>
                </a:solidFill>
              </a:rPr>
              <a:pPr/>
              <a:t>5</a:t>
            </a:fld>
            <a:endParaRPr lang="en-GB" altLang="en-US">
              <a:solidFill>
                <a:srgbClr val="898989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CAC12F-B37A-44D0-85C5-024FCFB8814B}"/>
              </a:ext>
            </a:extLst>
          </p:cNvPr>
          <p:cNvCxnSpPr/>
          <p:nvPr/>
        </p:nvCxnSpPr>
        <p:spPr>
          <a:xfrm>
            <a:off x="1919288" y="6165850"/>
            <a:ext cx="820896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TextBox 8">
            <a:extLst>
              <a:ext uri="{FF2B5EF4-FFF2-40B4-BE49-F238E27FC236}">
                <a16:creationId xmlns:a16="http://schemas.microsoft.com/office/drawing/2014/main" id="{20AAE608-D27E-4570-91E3-5522D39A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462" y="901642"/>
            <a:ext cx="864076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Hard to appreciate the underlying difficulties of the child with a literacy disorder without an understanding of the skills/processes needed for reading to progress normally.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This understanding stems largely from </a:t>
            </a:r>
            <a:r>
              <a:rPr lang="en-GB" altLang="en-US" sz="2400" b="1" dirty="0"/>
              <a:t>‘predictor based’, research</a:t>
            </a:r>
            <a:r>
              <a:rPr lang="en-GB" altLang="en-US" sz="2400" dirty="0"/>
              <a:t>, both in typical and high-risk groups.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b="1" dirty="0"/>
              <a:t>Predictors are skills/factors that contribute to literacy development</a:t>
            </a:r>
            <a:r>
              <a:rPr lang="en-GB" altLang="en-US" sz="2400" dirty="0"/>
              <a:t>, and which are definable, measurable and potentially modifiable through teaching.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Predictors may be </a:t>
            </a:r>
            <a:r>
              <a:rPr lang="en-GB" altLang="en-US" sz="2400" b="1" dirty="0"/>
              <a:t>cognitive </a:t>
            </a:r>
            <a:r>
              <a:rPr lang="en-GB" altLang="en-US" sz="2400" dirty="0"/>
              <a:t>(e.g. phonology, memory) or non-cognitive i.e. </a:t>
            </a:r>
            <a:r>
              <a:rPr lang="en-GB" altLang="en-US" sz="2400" b="1" dirty="0"/>
              <a:t>environmental </a:t>
            </a:r>
            <a:r>
              <a:rPr lang="en-GB" altLang="en-US" sz="2400" dirty="0"/>
              <a:t>(e.g. parent factors).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400" dirty="0"/>
              <a:t>The first 2-3 years of learning are especially critical; foundation skills are established during this time and </a:t>
            </a:r>
            <a:r>
              <a:rPr lang="en-GB" altLang="en-US" sz="2400" b="1" dirty="0"/>
              <a:t>reading skills stabilise from age 8 onwards </a:t>
            </a:r>
            <a:r>
              <a:rPr lang="en-GB" altLang="en-US" sz="2400" dirty="0"/>
              <a:t>(with few changes in reading patterns or trajectories thereafter).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F05A5AD-ADB8-4767-A134-14D4D912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>
                <a:solidFill>
                  <a:srgbClr val="FF0000"/>
                </a:solidFill>
              </a:rPr>
              <a:t>Developmental Progression of </a:t>
            </a:r>
            <a:br>
              <a:rPr lang="en-GB" altLang="en-US">
                <a:solidFill>
                  <a:srgbClr val="FF0000"/>
                </a:solidFill>
              </a:rPr>
            </a:br>
            <a:r>
              <a:rPr lang="en-GB" altLang="en-US">
                <a:solidFill>
                  <a:srgbClr val="FF0000"/>
                </a:solidFill>
              </a:rPr>
              <a:t>Phonological Skills</a:t>
            </a:r>
          </a:p>
        </p:txBody>
      </p:sp>
      <p:pic>
        <p:nvPicPr>
          <p:cNvPr id="16387" name="Content Placeholder 6">
            <a:extLst>
              <a:ext uri="{FF2B5EF4-FFF2-40B4-BE49-F238E27FC236}">
                <a16:creationId xmlns:a16="http://schemas.microsoft.com/office/drawing/2014/main" id="{B7CCBD72-6970-4174-9968-1DD4CD61FE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839" y="1825625"/>
            <a:ext cx="6156325" cy="43513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8A47936-FF05-40B1-B4B2-BA4FC3778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355601"/>
            <a:ext cx="8893175" cy="91281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0000"/>
                </a:solidFill>
              </a:rPr>
              <a:t>Beginning to Read- </a:t>
            </a:r>
            <a:br>
              <a:rPr lang="en-GB" sz="4000" dirty="0">
                <a:solidFill>
                  <a:srgbClr val="FF0000"/>
                </a:solidFill>
              </a:rPr>
            </a:br>
            <a:r>
              <a:rPr lang="en-GB" sz="4000" dirty="0">
                <a:solidFill>
                  <a:srgbClr val="FF0000"/>
                </a:solidFill>
              </a:rPr>
              <a:t>Which Phonological Skills are Most Important?</a:t>
            </a:r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7CEE8121-6E6F-4CD9-A823-F204F50CA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12876"/>
            <a:ext cx="8229600" cy="460851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GB" dirty="0"/>
              <a:t>Bryant &amp; </a:t>
            </a:r>
            <a:r>
              <a:rPr lang="en-GB" dirty="0" err="1"/>
              <a:t>Goswami</a:t>
            </a:r>
            <a:r>
              <a:rPr lang="en-GB" dirty="0"/>
              <a:t> (1990) Model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sz="2400" dirty="0"/>
              <a:t>Rhyme</a:t>
            </a:r>
            <a:r>
              <a:rPr lang="en-GB" dirty="0"/>
              <a:t>		</a:t>
            </a:r>
            <a:r>
              <a:rPr lang="en-GB" sz="2400" dirty="0"/>
              <a:t>Reading</a:t>
            </a:r>
            <a:r>
              <a:rPr lang="en-GB" dirty="0"/>
              <a:t> – </a:t>
            </a:r>
            <a:r>
              <a:rPr lang="en-GB" sz="2400" dirty="0">
                <a:solidFill>
                  <a:srgbClr val="FF0000"/>
                </a:solidFill>
              </a:rPr>
              <a:t>direct route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400" dirty="0"/>
              <a:t>Rhyme</a:t>
            </a:r>
            <a:r>
              <a:rPr lang="en-GB" dirty="0"/>
              <a:t>		</a:t>
            </a:r>
            <a:r>
              <a:rPr lang="en-GB" sz="2400" dirty="0"/>
              <a:t>Phonemes</a:t>
            </a:r>
            <a:r>
              <a:rPr lang="en-GB" dirty="0"/>
              <a:t>	    </a:t>
            </a:r>
            <a:r>
              <a:rPr lang="en-GB" sz="2400" dirty="0"/>
              <a:t>Reading</a:t>
            </a:r>
            <a:r>
              <a:rPr lang="en-GB" dirty="0"/>
              <a:t> – </a:t>
            </a:r>
            <a:r>
              <a:rPr lang="en-GB" sz="2400" dirty="0">
                <a:solidFill>
                  <a:srgbClr val="FF0000"/>
                </a:solidFill>
              </a:rPr>
              <a:t>indirect route</a:t>
            </a: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GB" altLang="en-US" sz="2400" dirty="0"/>
              <a:t>This model had a huge impact on teaching practices – with rhyming highlighted as the key phonological skill to be taught in the classroom especially in the 1990s.</a:t>
            </a:r>
          </a:p>
          <a:p>
            <a:pPr eaLnBrk="1" hangingPunct="1">
              <a:defRPr/>
            </a:pPr>
            <a:r>
              <a:rPr lang="en-GB" altLang="en-US" sz="2400" dirty="0"/>
              <a:t>Also strong emphasis on reading by analogy (word families) in contrast to traditional phonics e.g. sight, might, light’. 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BC580348-3E0C-454E-AE40-0AFC4FE98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236913"/>
            <a:ext cx="81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8437" name="Line 10">
            <a:extLst>
              <a:ext uri="{FF2B5EF4-FFF2-40B4-BE49-F238E27FC236}">
                <a16:creationId xmlns:a16="http://schemas.microsoft.com/office/drawing/2014/main" id="{52FF24A7-0A4B-4443-A2AA-0A29C5150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27082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93E8C7B-B611-4C81-BE17-A71FADB41D50}"/>
              </a:ext>
            </a:extLst>
          </p:cNvPr>
          <p:cNvSpPr/>
          <p:nvPr/>
        </p:nvSpPr>
        <p:spPr>
          <a:xfrm>
            <a:off x="3324226" y="2403476"/>
            <a:ext cx="1368425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C03ED11-742F-4E85-9F95-6BE694243112}"/>
              </a:ext>
            </a:extLst>
          </p:cNvPr>
          <p:cNvSpPr/>
          <p:nvPr/>
        </p:nvSpPr>
        <p:spPr>
          <a:xfrm>
            <a:off x="3360738" y="3324750"/>
            <a:ext cx="100965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268AC60-4C49-4650-B6B3-AFB60BACE4C3}"/>
              </a:ext>
            </a:extLst>
          </p:cNvPr>
          <p:cNvSpPr/>
          <p:nvPr/>
        </p:nvSpPr>
        <p:spPr>
          <a:xfrm>
            <a:off x="6187478" y="3356768"/>
            <a:ext cx="6477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97817F-546C-4044-A72E-B54C7E1A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3051"/>
            <a:ext cx="8229600" cy="995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4000">
                <a:solidFill>
                  <a:srgbClr val="FF0000"/>
                </a:solidFill>
              </a:rPr>
              <a:t>Beginning to Read</a:t>
            </a:r>
            <a:br>
              <a:rPr lang="en-GB" altLang="en-US" sz="4000">
                <a:solidFill>
                  <a:srgbClr val="FF0000"/>
                </a:solidFill>
              </a:rPr>
            </a:br>
            <a:r>
              <a:rPr lang="en-GB" altLang="en-US" sz="4000">
                <a:solidFill>
                  <a:srgbClr val="FF0000"/>
                </a:solidFill>
              </a:rPr>
              <a:t>Rhymes – or Phonemes?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67D18B3-8DE8-4593-9022-076379A4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3" y="1484314"/>
            <a:ext cx="7696200" cy="4162425"/>
          </a:xfrm>
        </p:spPr>
        <p:txBody>
          <a:bodyPr/>
          <a:lstStyle/>
          <a:p>
            <a:pPr eaLnBrk="1" hangingPunct="1"/>
            <a:r>
              <a:rPr lang="en-GB" altLang="en-US" dirty="0"/>
              <a:t>Muter, Hulme, </a:t>
            </a:r>
            <a:r>
              <a:rPr lang="en-GB" altLang="en-US" dirty="0" err="1"/>
              <a:t>Snowling</a:t>
            </a:r>
            <a:r>
              <a:rPr lang="en-GB" altLang="en-US" dirty="0"/>
              <a:t> &amp; Stevenson (2004).</a:t>
            </a:r>
          </a:p>
          <a:p>
            <a:pPr eaLnBrk="1" hangingPunct="1"/>
            <a:r>
              <a:rPr lang="en-GB" altLang="en-US" b="1" dirty="0"/>
              <a:t>90 children </a:t>
            </a:r>
            <a:r>
              <a:rPr lang="en-GB" altLang="en-US" dirty="0"/>
              <a:t>– recruited at age 4y and followed </a:t>
            </a:r>
            <a:r>
              <a:rPr lang="en-GB" altLang="en-US" b="1" dirty="0"/>
              <a:t>longitudinally</a:t>
            </a:r>
            <a:r>
              <a:rPr lang="en-GB" altLang="en-US" dirty="0"/>
              <a:t> to age 6y (3 assessment points).</a:t>
            </a:r>
          </a:p>
          <a:p>
            <a:pPr eaLnBrk="1" hangingPunct="1"/>
            <a:r>
              <a:rPr lang="en-GB" altLang="en-US" dirty="0"/>
              <a:t>Chartered </a:t>
            </a:r>
            <a:r>
              <a:rPr lang="en-GB" altLang="en-US" b="1" dirty="0"/>
              <a:t>development </a:t>
            </a:r>
            <a:r>
              <a:rPr lang="en-GB" altLang="en-US" dirty="0"/>
              <a:t>of </a:t>
            </a:r>
            <a:r>
              <a:rPr lang="en-GB" altLang="en-US" b="1" dirty="0"/>
              <a:t>language, phonology and reading</a:t>
            </a:r>
            <a:r>
              <a:rPr lang="en-GB" altLang="en-US" dirty="0"/>
              <a:t> during first two years at school.</a:t>
            </a:r>
          </a:p>
          <a:p>
            <a:pPr eaLnBrk="1" hangingPunct="1"/>
            <a:r>
              <a:rPr lang="en-GB" altLang="en-US" dirty="0"/>
              <a:t>Principal Components Analysis, PCA, showed that </a:t>
            </a:r>
            <a:r>
              <a:rPr lang="en-GB" altLang="en-US" b="1" dirty="0"/>
              <a:t>rhyming</a:t>
            </a:r>
            <a:r>
              <a:rPr lang="en-GB" altLang="en-US" dirty="0"/>
              <a:t> and </a:t>
            </a:r>
            <a:r>
              <a:rPr lang="en-GB" altLang="en-US" b="1" dirty="0"/>
              <a:t>phonemes</a:t>
            </a:r>
            <a:r>
              <a:rPr lang="en-GB" altLang="en-US" dirty="0"/>
              <a:t> are separate and indeed largely </a:t>
            </a:r>
            <a:r>
              <a:rPr lang="en-GB" altLang="en-US" b="1" dirty="0"/>
              <a:t>independent</a:t>
            </a:r>
            <a:r>
              <a:rPr lang="en-GB" altLang="en-US" dirty="0"/>
              <a:t> entities within the </a:t>
            </a:r>
            <a:r>
              <a:rPr lang="en-GB" altLang="en-US" b="1" dirty="0"/>
              <a:t>phonological domain</a:t>
            </a:r>
            <a:r>
              <a:rPr lang="en-GB" alt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CC8E2D-91F7-4A0D-993D-E7CF0D5B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-387350"/>
            <a:ext cx="6870700" cy="12446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Rhymes- or Phonemes?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330917E-BAFE-4384-9BA3-2551D6A2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2" y="692151"/>
            <a:ext cx="8613585" cy="5184775"/>
          </a:xfrm>
        </p:spPr>
        <p:txBody>
          <a:bodyPr/>
          <a:lstStyle/>
          <a:p>
            <a:pPr eaLnBrk="1" hangingPunct="1"/>
            <a:r>
              <a:rPr lang="en-GB" altLang="en-US" dirty="0"/>
              <a:t>Phoneme awareness is the better predictor of reading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653505A7-2DE8-4E3A-9CD4-913845E6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1196975"/>
            <a:ext cx="115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>
                <a:latin typeface="Times New Roman" panose="02020603050405020304" pitchFamily="18" charset="0"/>
              </a:rPr>
              <a:t>Age 4/5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5787C2F-BD27-4767-A71C-463AAAE33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1184275"/>
            <a:ext cx="185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latin typeface="Times New Roman" panose="02020603050405020304" pitchFamily="18" charset="0"/>
              </a:rPr>
              <a:t>	Age 6</a:t>
            </a:r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E0E7D563-BA89-4231-8E36-FEAA3E6A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81200"/>
            <a:ext cx="2057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Verbal IQ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C9D14785-ABC4-4F75-B1E2-37873EE5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1600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Rhyming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DD8F45D9-D6C3-41CD-9681-9701D8B8B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054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Phonemes</a:t>
            </a:r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64F21819-C473-41B0-B036-89D4DA04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133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A6DC4D82-295E-4D4C-9850-8F09B7290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7432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BB873B1E-9464-45C8-AB4A-7FC975FD7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0480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7ECA25C4-3FE4-4DFF-8502-01C3171E9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5720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2098</Words>
  <Application>Microsoft Office PowerPoint</Application>
  <PresentationFormat>Widescreen</PresentationFormat>
  <Paragraphs>167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Tahoma</vt:lpstr>
      <vt:lpstr>Times New Roman</vt:lpstr>
      <vt:lpstr>Verdana</vt:lpstr>
      <vt:lpstr>Office Theme</vt:lpstr>
      <vt:lpstr>Two longitudinal studies of literacy in typical and struggling learners   </vt:lpstr>
      <vt:lpstr>Structure of the Presentation</vt:lpstr>
      <vt:lpstr>Why Reading is so Important</vt:lpstr>
      <vt:lpstr>Why the Early Stages of Reading are so Critical</vt:lpstr>
      <vt:lpstr>Beginning to Read – The Predictor Approach</vt:lpstr>
      <vt:lpstr>Developmental Progression of  Phonological Skills</vt:lpstr>
      <vt:lpstr>Beginning to Read-  Which Phonological Skills are Most Important?</vt:lpstr>
      <vt:lpstr>Beginning to Read Rhymes – or Phonemes?</vt:lpstr>
      <vt:lpstr>Rhymes- or Phonemes?</vt:lpstr>
      <vt:lpstr>Role of Letter Knowledge</vt:lpstr>
      <vt:lpstr>Beginning to Read - The Power of Phonemes and Letter Knowledge</vt:lpstr>
      <vt:lpstr>Implications for Teaching Practice From the Longitudinal Study of Typically Developing Readers </vt:lpstr>
      <vt:lpstr>Single Deficit Models (Frith 1996)</vt:lpstr>
      <vt:lpstr>Implications of the Single Deficit Model</vt:lpstr>
      <vt:lpstr>An At-Risk Study of Dyslexia –  that made us rethink the validity of  the Single Deficit Model (Snowling et al ’94-’07)</vt:lpstr>
      <vt:lpstr>At Risk Study – Phases 1 and 2 (3y9m-6y) Language and Phonological Deficits</vt:lpstr>
      <vt:lpstr>At-Risk Study – Phase 3 (8y) Continuity and Compensation </vt:lpstr>
      <vt:lpstr>At-Risk Study – Phase 4 (12 years) Explaining Co-occurrence</vt:lpstr>
      <vt:lpstr>At Risk Study – Phase 4  Some Non-Cognitive Factors</vt:lpstr>
      <vt:lpstr>Explaining Co-occurrence: Shared and Non-Shared ‘Risks’ Pennington, 2009</vt:lpstr>
      <vt:lpstr>Practical Implications from the At Risk Study (1)</vt:lpstr>
      <vt:lpstr>PowerPoint Presentation</vt:lpstr>
      <vt:lpstr>Practical Implications from the At Risk Study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bbbb</dc:title>
  <dc:creator>Valerie Muter</dc:creator>
  <cp:lastModifiedBy>Valerie Muter</cp:lastModifiedBy>
  <cp:revision>11</cp:revision>
  <cp:lastPrinted>2022-02-15T09:11:23Z</cp:lastPrinted>
  <dcterms:created xsi:type="dcterms:W3CDTF">2022-02-08T09:18:28Z</dcterms:created>
  <dcterms:modified xsi:type="dcterms:W3CDTF">2022-02-15T09:13:09Z</dcterms:modified>
</cp:coreProperties>
</file>