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5"/>
    <p:sldMasterId id="2147483982" r:id="rId6"/>
    <p:sldMasterId id="2147483998" r:id="rId7"/>
    <p:sldMasterId id="2147484014" r:id="rId8"/>
    <p:sldMasterId id="2147484030" r:id="rId9"/>
    <p:sldMasterId id="2147484046" r:id="rId10"/>
    <p:sldMasterId id="2147484062" r:id="rId11"/>
    <p:sldMasterId id="2147484078" r:id="rId12"/>
    <p:sldMasterId id="2147484094" r:id="rId13"/>
    <p:sldMasterId id="2147484110" r:id="rId14"/>
  </p:sldMasterIdLst>
  <p:notesMasterIdLst>
    <p:notesMasterId r:id="rId59"/>
  </p:notesMasterIdLst>
  <p:handoutMasterIdLst>
    <p:handoutMasterId r:id="rId60"/>
  </p:handoutMasterIdLst>
  <p:sldIdLst>
    <p:sldId id="284" r:id="rId15"/>
    <p:sldId id="312" r:id="rId16"/>
    <p:sldId id="314" r:id="rId17"/>
    <p:sldId id="343" r:id="rId18"/>
    <p:sldId id="313" r:id="rId19"/>
    <p:sldId id="316" r:id="rId20"/>
    <p:sldId id="364" r:id="rId21"/>
    <p:sldId id="365" r:id="rId22"/>
    <p:sldId id="366" r:id="rId23"/>
    <p:sldId id="367" r:id="rId24"/>
    <p:sldId id="317" r:id="rId25"/>
    <p:sldId id="318" r:id="rId26"/>
    <p:sldId id="348" r:id="rId27"/>
    <p:sldId id="315" r:id="rId28"/>
    <p:sldId id="340" r:id="rId29"/>
    <p:sldId id="319" r:id="rId30"/>
    <p:sldId id="327" r:id="rId31"/>
    <p:sldId id="324" r:id="rId32"/>
    <p:sldId id="326" r:id="rId33"/>
    <p:sldId id="325" r:id="rId34"/>
    <p:sldId id="341" r:id="rId35"/>
    <p:sldId id="330" r:id="rId36"/>
    <p:sldId id="333" r:id="rId37"/>
    <p:sldId id="345" r:id="rId38"/>
    <p:sldId id="363" r:id="rId39"/>
    <p:sldId id="336" r:id="rId40"/>
    <p:sldId id="350" r:id="rId41"/>
    <p:sldId id="368" r:id="rId42"/>
    <p:sldId id="351" r:id="rId43"/>
    <p:sldId id="338" r:id="rId44"/>
    <p:sldId id="352" r:id="rId45"/>
    <p:sldId id="344" r:id="rId46"/>
    <p:sldId id="331" r:id="rId47"/>
    <p:sldId id="358" r:id="rId48"/>
    <p:sldId id="334" r:id="rId49"/>
    <p:sldId id="359" r:id="rId50"/>
    <p:sldId id="360" r:id="rId51"/>
    <p:sldId id="357" r:id="rId52"/>
    <p:sldId id="369" r:id="rId53"/>
    <p:sldId id="353" r:id="rId54"/>
    <p:sldId id="354" r:id="rId55"/>
    <p:sldId id="356" r:id="rId56"/>
    <p:sldId id="362" r:id="rId57"/>
    <p:sldId id="361" r:id="rId5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7"/>
    <a:srgbClr val="00FF04"/>
    <a:srgbClr val="FFF1BF"/>
    <a:srgbClr val="FFA7AB"/>
    <a:srgbClr val="EBE7E6"/>
    <a:srgbClr val="F0DFD8"/>
    <a:srgbClr val="FAF0F3"/>
    <a:srgbClr val="AD5B42"/>
    <a:srgbClr val="00A84E"/>
    <a:srgbClr val="00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BA428-1E1A-4E47-9A79-D5A8EFB21009}" v="296" dt="2025-05-21T09:30:26.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p:restoredTop sz="95952"/>
  </p:normalViewPr>
  <p:slideViewPr>
    <p:cSldViewPr snapToGrid="0">
      <p:cViewPr>
        <p:scale>
          <a:sx n="118" d="100"/>
          <a:sy n="118" d="100"/>
        </p:scale>
        <p:origin x="464"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6.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4.xml"/><Relationship Id="rId3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BFC96F30-70E9-C94F-8B1D-9509A71B37AF}" type="datetimeFigureOut">
              <a:rPr lang="en-GB" altLang="en-US"/>
              <a:pPr/>
              <a:t>16/04/2025</a:t>
            </a:fld>
            <a:endParaRPr lang="en-GB"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E9C48E19-ACFC-874D-BA95-49CED24953E1}" type="slidenum">
              <a:rPr lang="en-GB" altLang="en-US"/>
              <a:pPr/>
              <a:t>‹#›</a:t>
            </a:fld>
            <a:endParaRPr lang="en-GB" altLang="en-US"/>
          </a:p>
        </p:txBody>
      </p:sp>
    </p:spTree>
    <p:extLst>
      <p:ext uri="{BB962C8B-B14F-4D97-AF65-F5344CB8AC3E}">
        <p14:creationId xmlns:p14="http://schemas.microsoft.com/office/powerpoint/2010/main" val="202566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7E5F2-7CBA-664E-A5EB-45D245F35399}" type="datetimeFigureOut">
              <a:rPr lang="en-US" smtClean="0"/>
              <a:t>4/16/25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0326F-29DC-0448-917B-B2A59C188A12}" type="slidenum">
              <a:rPr lang="en-US" smtClean="0"/>
              <a:t>‹#›</a:t>
            </a:fld>
            <a:endParaRPr lang="en-US"/>
          </a:p>
        </p:txBody>
      </p:sp>
    </p:spTree>
    <p:extLst>
      <p:ext uri="{BB962C8B-B14F-4D97-AF65-F5344CB8AC3E}">
        <p14:creationId xmlns:p14="http://schemas.microsoft.com/office/powerpoint/2010/main" val="15085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goalkeeper was on the six-yard line. The left back was on the goal line. The striker was on the penalty spot when the ball was played through. Was he offside?” This is easier to process if the key question is placed at the beginning: “I want you to work out if the striker was offside. The goalkeeper was on the six-yard line. The left back was on the goal line. The striker was on the penalty spot when the ball was played through. Was he offside?”</a:t>
            </a:r>
            <a:endParaRPr lang="en-US" dirty="0"/>
          </a:p>
        </p:txBody>
      </p:sp>
      <p:sp>
        <p:nvSpPr>
          <p:cNvPr id="4" name="Slide Number Placeholder 3"/>
          <p:cNvSpPr>
            <a:spLocks noGrp="1"/>
          </p:cNvSpPr>
          <p:nvPr>
            <p:ph type="sldNum" sz="quarter" idx="5"/>
          </p:nvPr>
        </p:nvSpPr>
        <p:spPr/>
        <p:txBody>
          <a:bodyPr/>
          <a:lstStyle/>
          <a:p>
            <a:fld id="{3790326F-29DC-0448-917B-B2A59C188A12}" type="slidenum">
              <a:rPr lang="en-US" smtClean="0"/>
              <a:t>42</a:t>
            </a:fld>
            <a:endParaRPr lang="en-US"/>
          </a:p>
        </p:txBody>
      </p:sp>
    </p:spTree>
    <p:extLst>
      <p:ext uri="{BB962C8B-B14F-4D97-AF65-F5344CB8AC3E}">
        <p14:creationId xmlns:p14="http://schemas.microsoft.com/office/powerpoint/2010/main" val="143930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1A036-0B4B-BC14-DC1D-C20EB68CE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30B29-2CF0-A961-0050-874552AB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059EF-C970-FFAB-AF54-5E41B8D323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788E65-F0DF-2031-160F-4303B51F3C08}"/>
              </a:ext>
            </a:extLst>
          </p:cNvPr>
          <p:cNvSpPr>
            <a:spLocks noGrp="1"/>
          </p:cNvSpPr>
          <p:nvPr>
            <p:ph type="sldNum" sz="quarter" idx="5"/>
          </p:nvPr>
        </p:nvSpPr>
        <p:spPr/>
        <p:txBody>
          <a:bodyPr/>
          <a:lstStyle/>
          <a:p>
            <a:fld id="{3790326F-29DC-0448-917B-B2A59C188A12}" type="slidenum">
              <a:rPr lang="en-US" smtClean="0"/>
              <a:t>43</a:t>
            </a:fld>
            <a:endParaRPr lang="en-US"/>
          </a:p>
        </p:txBody>
      </p:sp>
    </p:spTree>
    <p:extLst>
      <p:ext uri="{BB962C8B-B14F-4D97-AF65-F5344CB8AC3E}">
        <p14:creationId xmlns:p14="http://schemas.microsoft.com/office/powerpoint/2010/main" val="302830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EF9C8-7362-F935-A8A5-2B7C8033B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71672-77EF-7AFC-C1C1-35130BF95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E10EF-81F8-90B2-8278-95CF3A4DF9C9}"/>
              </a:ext>
            </a:extLst>
          </p:cNvPr>
          <p:cNvSpPr>
            <a:spLocks noGrp="1"/>
          </p:cNvSpPr>
          <p:nvPr>
            <p:ph type="body" idx="1"/>
          </p:nvPr>
        </p:nvSpPr>
        <p:spPr/>
        <p:txBody>
          <a:bodyPr/>
          <a:lstStyle/>
          <a:p>
            <a:r>
              <a:rPr lang="en-GB" dirty="0"/>
              <a:t>“The goalkeeper was on the six-yard line. The left back was on the goal line. The striker was on the penalty spot when the ball was played through. Was he offside?” This is easier to process if the key question is placed at the beginning: “I want you to work out if the striker was offside. The goalkeeper was on the six-yard line. The left back was on the goal line. The striker was on the penalty spot when the ball was played through. Was he offside?”</a:t>
            </a:r>
            <a:endParaRPr lang="en-US" dirty="0"/>
          </a:p>
        </p:txBody>
      </p:sp>
      <p:sp>
        <p:nvSpPr>
          <p:cNvPr id="4" name="Slide Number Placeholder 3">
            <a:extLst>
              <a:ext uri="{FF2B5EF4-FFF2-40B4-BE49-F238E27FC236}">
                <a16:creationId xmlns:a16="http://schemas.microsoft.com/office/drawing/2014/main" id="{4CF1FE7C-7EA0-2C24-E334-028127E6823A}"/>
              </a:ext>
            </a:extLst>
          </p:cNvPr>
          <p:cNvSpPr>
            <a:spLocks noGrp="1"/>
          </p:cNvSpPr>
          <p:nvPr>
            <p:ph type="sldNum" sz="quarter" idx="5"/>
          </p:nvPr>
        </p:nvSpPr>
        <p:spPr/>
        <p:txBody>
          <a:bodyPr/>
          <a:lstStyle/>
          <a:p>
            <a:fld id="{3790326F-29DC-0448-917B-B2A59C188A12}" type="slidenum">
              <a:rPr lang="en-US" smtClean="0"/>
              <a:t>44</a:t>
            </a:fld>
            <a:endParaRPr lang="en-US"/>
          </a:p>
        </p:txBody>
      </p:sp>
    </p:spTree>
    <p:extLst>
      <p:ext uri="{BB962C8B-B14F-4D97-AF65-F5344CB8AC3E}">
        <p14:creationId xmlns:p14="http://schemas.microsoft.com/office/powerpoint/2010/main" val="375384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36785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821439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150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8503983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670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D901AC3-4443-D546-A2F8-3CE6A1FFBCB2}" type="slidenum">
              <a:rPr lang="en-US" altLang="en-US"/>
              <a:pPr/>
              <a:t>‹#›</a:t>
            </a:fld>
            <a:endParaRPr lang="en-US" altLang="en-US"/>
          </a:p>
        </p:txBody>
      </p:sp>
    </p:spTree>
    <p:extLst>
      <p:ext uri="{BB962C8B-B14F-4D97-AF65-F5344CB8AC3E}">
        <p14:creationId xmlns:p14="http://schemas.microsoft.com/office/powerpoint/2010/main" val="16427994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3395C35-F908-1F49-8C34-1B45C7EF829B}" type="slidenum">
              <a:rPr lang="en-US" altLang="en-US"/>
              <a:pPr/>
              <a:t>‹#›</a:t>
            </a:fld>
            <a:endParaRPr lang="en-US" altLang="en-US"/>
          </a:p>
        </p:txBody>
      </p:sp>
    </p:spTree>
    <p:extLst>
      <p:ext uri="{BB962C8B-B14F-4D97-AF65-F5344CB8AC3E}">
        <p14:creationId xmlns:p14="http://schemas.microsoft.com/office/powerpoint/2010/main" val="3329554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B77304B-9132-7C4C-9D11-C65D9B24E732}" type="slidenum">
              <a:rPr lang="en-US" altLang="en-US"/>
              <a:pPr/>
              <a:t>‹#›</a:t>
            </a:fld>
            <a:endParaRPr lang="en-US" altLang="en-US"/>
          </a:p>
        </p:txBody>
      </p:sp>
    </p:spTree>
    <p:extLst>
      <p:ext uri="{BB962C8B-B14F-4D97-AF65-F5344CB8AC3E}">
        <p14:creationId xmlns:p14="http://schemas.microsoft.com/office/powerpoint/2010/main" val="1786641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8EAF35D-57D8-3041-ADA9-1FC1814AF04B}" type="slidenum">
              <a:rPr lang="en-US" altLang="en-US"/>
              <a:pPr/>
              <a:t>‹#›</a:t>
            </a:fld>
            <a:endParaRPr lang="en-US" altLang="en-US"/>
          </a:p>
        </p:txBody>
      </p:sp>
    </p:spTree>
    <p:extLst>
      <p:ext uri="{BB962C8B-B14F-4D97-AF65-F5344CB8AC3E}">
        <p14:creationId xmlns:p14="http://schemas.microsoft.com/office/powerpoint/2010/main" val="19727331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3275255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5150160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6133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48937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428747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67351ED8-361A-B44C-9802-0941AEBAB22D}" type="slidenum">
              <a:rPr lang="en-US" altLang="en-US"/>
              <a:pPr/>
              <a:t>‹#›</a:t>
            </a:fld>
            <a:endParaRPr lang="en-US" altLang="en-US"/>
          </a:p>
        </p:txBody>
      </p:sp>
    </p:spTree>
    <p:extLst>
      <p:ext uri="{BB962C8B-B14F-4D97-AF65-F5344CB8AC3E}">
        <p14:creationId xmlns:p14="http://schemas.microsoft.com/office/powerpoint/2010/main" val="7267487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82223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5235446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035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C0F9772-3967-C146-86A6-320DE91BB97A}" type="slidenum">
              <a:rPr lang="en-US" altLang="en-US"/>
              <a:pPr/>
              <a:t>‹#›</a:t>
            </a:fld>
            <a:endParaRPr lang="en-US" altLang="en-US"/>
          </a:p>
        </p:txBody>
      </p:sp>
    </p:spTree>
    <p:extLst>
      <p:ext uri="{BB962C8B-B14F-4D97-AF65-F5344CB8AC3E}">
        <p14:creationId xmlns:p14="http://schemas.microsoft.com/office/powerpoint/2010/main" val="17262029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F92ED96-5BCC-774C-88BE-6D2822EE72C3}" type="slidenum">
              <a:rPr lang="en-US" altLang="en-US"/>
              <a:pPr/>
              <a:t>‹#›</a:t>
            </a:fld>
            <a:endParaRPr lang="en-US" altLang="en-US"/>
          </a:p>
        </p:txBody>
      </p:sp>
    </p:spTree>
    <p:extLst>
      <p:ext uri="{BB962C8B-B14F-4D97-AF65-F5344CB8AC3E}">
        <p14:creationId xmlns:p14="http://schemas.microsoft.com/office/powerpoint/2010/main" val="19361748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127FCD9-F55A-8A4A-90C0-542C631695EF}" type="slidenum">
              <a:rPr lang="en-US" altLang="en-US"/>
              <a:pPr/>
              <a:t>‹#›</a:t>
            </a:fld>
            <a:endParaRPr lang="en-US" altLang="en-US"/>
          </a:p>
        </p:txBody>
      </p:sp>
    </p:spTree>
    <p:extLst>
      <p:ext uri="{BB962C8B-B14F-4D97-AF65-F5344CB8AC3E}">
        <p14:creationId xmlns:p14="http://schemas.microsoft.com/office/powerpoint/2010/main" val="4707656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C36D274-66B9-6047-A430-B74373B42191}" type="slidenum">
              <a:rPr lang="en-US" altLang="en-US"/>
              <a:pPr/>
              <a:t>‹#›</a:t>
            </a:fld>
            <a:endParaRPr lang="en-US" altLang="en-US"/>
          </a:p>
        </p:txBody>
      </p:sp>
    </p:spTree>
    <p:extLst>
      <p:ext uri="{BB962C8B-B14F-4D97-AF65-F5344CB8AC3E}">
        <p14:creationId xmlns:p14="http://schemas.microsoft.com/office/powerpoint/2010/main" val="8287088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12718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r>
              <a:rPr lang="en-GB" noProof="0"/>
              <a:t>Click icon to add SmartArt graphic</a:t>
            </a:r>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9580044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189603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647940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41216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a:xfrm>
            <a:off x="609600" y="6356353"/>
            <a:ext cx="7416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F5084483-65D5-354F-BB34-08A2CEB2DCE1}" type="slidenum">
              <a:rPr lang="en-US" altLang="en-US"/>
              <a:pPr/>
              <a:t>‹#›</a:t>
            </a:fld>
            <a:endParaRPr lang="en-US" altLang="en-US"/>
          </a:p>
        </p:txBody>
      </p:sp>
    </p:spTree>
    <p:extLst>
      <p:ext uri="{BB962C8B-B14F-4D97-AF65-F5344CB8AC3E}">
        <p14:creationId xmlns:p14="http://schemas.microsoft.com/office/powerpoint/2010/main" val="152851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547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60096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1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176916A-335D-0B4B-90DE-65ED1475C840}" type="slidenum">
              <a:rPr lang="en-US" altLang="en-US"/>
              <a:pPr/>
              <a:t>‹#›</a:t>
            </a:fld>
            <a:endParaRPr lang="en-US" altLang="en-US"/>
          </a:p>
        </p:txBody>
      </p:sp>
    </p:spTree>
    <p:extLst>
      <p:ext uri="{BB962C8B-B14F-4D97-AF65-F5344CB8AC3E}">
        <p14:creationId xmlns:p14="http://schemas.microsoft.com/office/powerpoint/2010/main" val="1588657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1DF980C-31F8-A84B-946A-7B7F1C948468}" type="slidenum">
              <a:rPr lang="en-US" altLang="en-US"/>
              <a:pPr/>
              <a:t>‹#›</a:t>
            </a:fld>
            <a:endParaRPr lang="en-US" altLang="en-US"/>
          </a:p>
        </p:txBody>
      </p:sp>
    </p:spTree>
    <p:extLst>
      <p:ext uri="{BB962C8B-B14F-4D97-AF65-F5344CB8AC3E}">
        <p14:creationId xmlns:p14="http://schemas.microsoft.com/office/powerpoint/2010/main" val="89673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EBD0989C-CBB5-DB41-83C2-381E2806A554}" type="slidenum">
              <a:rPr lang="en-US" altLang="en-US"/>
              <a:pPr/>
              <a:t>‹#›</a:t>
            </a:fld>
            <a:endParaRPr lang="en-US" altLang="en-US"/>
          </a:p>
        </p:txBody>
      </p:sp>
    </p:spTree>
    <p:extLst>
      <p:ext uri="{BB962C8B-B14F-4D97-AF65-F5344CB8AC3E}">
        <p14:creationId xmlns:p14="http://schemas.microsoft.com/office/powerpoint/2010/main" val="47333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9F4E638-AD35-1B4F-9C0D-405235EF0075}" type="slidenum">
              <a:rPr lang="en-US" altLang="en-US"/>
              <a:pPr/>
              <a:t>‹#›</a:t>
            </a:fld>
            <a:endParaRPr lang="en-US" altLang="en-US"/>
          </a:p>
        </p:txBody>
      </p:sp>
    </p:spTree>
    <p:extLst>
      <p:ext uri="{BB962C8B-B14F-4D97-AF65-F5344CB8AC3E}">
        <p14:creationId xmlns:p14="http://schemas.microsoft.com/office/powerpoint/2010/main" val="44512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6BEBE8-A506-9A4C-85D9-883C05D0C536}" type="slidenum">
              <a:rPr lang="en-US" altLang="en-US"/>
              <a:pPr/>
              <a:t>‹#›</a:t>
            </a:fld>
            <a:endParaRPr lang="en-US" altLang="en-US"/>
          </a:p>
        </p:txBody>
      </p:sp>
    </p:spTree>
    <p:extLst>
      <p:ext uri="{BB962C8B-B14F-4D97-AF65-F5344CB8AC3E}">
        <p14:creationId xmlns:p14="http://schemas.microsoft.com/office/powerpoint/2010/main" val="1611594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729202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9731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91495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167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512104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27A3F120-2C16-9A4C-A309-0FEF30CE44F2}" type="slidenum">
              <a:rPr lang="en-US" altLang="en-US"/>
              <a:pPr/>
              <a:t>‹#›</a:t>
            </a:fld>
            <a:endParaRPr lang="en-US" altLang="en-US"/>
          </a:p>
        </p:txBody>
      </p:sp>
    </p:spTree>
    <p:extLst>
      <p:ext uri="{BB962C8B-B14F-4D97-AF65-F5344CB8AC3E}">
        <p14:creationId xmlns:p14="http://schemas.microsoft.com/office/powerpoint/2010/main" val="2002383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9760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01869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11736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BAC6E75-6586-4C47-81DC-1D35FF0149C4}" type="slidenum">
              <a:rPr lang="en-US" altLang="en-US"/>
              <a:pPr/>
              <a:t>‹#›</a:t>
            </a:fld>
            <a:endParaRPr lang="en-US" altLang="en-US"/>
          </a:p>
        </p:txBody>
      </p:sp>
    </p:spTree>
    <p:extLst>
      <p:ext uri="{BB962C8B-B14F-4D97-AF65-F5344CB8AC3E}">
        <p14:creationId xmlns:p14="http://schemas.microsoft.com/office/powerpoint/2010/main" val="845672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AAAA39F-0E34-534C-B47B-426B0B4E1358}" type="slidenum">
              <a:rPr lang="en-US" altLang="en-US"/>
              <a:pPr/>
              <a:t>‹#›</a:t>
            </a:fld>
            <a:endParaRPr lang="en-US" altLang="en-US"/>
          </a:p>
        </p:txBody>
      </p:sp>
    </p:spTree>
    <p:extLst>
      <p:ext uri="{BB962C8B-B14F-4D97-AF65-F5344CB8AC3E}">
        <p14:creationId xmlns:p14="http://schemas.microsoft.com/office/powerpoint/2010/main" val="1172124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2AE85A-7DC4-DA43-BCCF-A8631E4DEFAF}" type="slidenum">
              <a:rPr lang="en-US" altLang="en-US"/>
              <a:pPr/>
              <a:t>‹#›</a:t>
            </a:fld>
            <a:endParaRPr lang="en-US" altLang="en-US"/>
          </a:p>
        </p:txBody>
      </p:sp>
    </p:spTree>
    <p:extLst>
      <p:ext uri="{BB962C8B-B14F-4D97-AF65-F5344CB8AC3E}">
        <p14:creationId xmlns:p14="http://schemas.microsoft.com/office/powerpoint/2010/main" val="1036557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BFEA2EA-32E7-6547-A295-8A9F3DF52264}" type="slidenum">
              <a:rPr lang="en-US" altLang="en-US"/>
              <a:pPr/>
              <a:t>‹#›</a:t>
            </a:fld>
            <a:endParaRPr lang="en-US" altLang="en-US"/>
          </a:p>
        </p:txBody>
      </p:sp>
    </p:spTree>
    <p:extLst>
      <p:ext uri="{BB962C8B-B14F-4D97-AF65-F5344CB8AC3E}">
        <p14:creationId xmlns:p14="http://schemas.microsoft.com/office/powerpoint/2010/main" val="1034995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541349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73980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960524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72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900024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FFEE311F-5DB3-DA49-B217-760CD71427C1}" type="slidenum">
              <a:rPr lang="en-US" altLang="en-US"/>
              <a:pPr/>
              <a:t>‹#›</a:t>
            </a:fld>
            <a:endParaRPr lang="en-US" altLang="en-US"/>
          </a:p>
        </p:txBody>
      </p:sp>
    </p:spTree>
    <p:extLst>
      <p:ext uri="{BB962C8B-B14F-4D97-AF65-F5344CB8AC3E}">
        <p14:creationId xmlns:p14="http://schemas.microsoft.com/office/powerpoint/2010/main" val="54372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678130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9655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677986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F657ECD-77D4-1046-B2E8-11C9A132B042}" type="slidenum">
              <a:rPr lang="en-US" altLang="en-US"/>
              <a:pPr/>
              <a:t>‹#›</a:t>
            </a:fld>
            <a:endParaRPr lang="en-US" altLang="en-US"/>
          </a:p>
        </p:txBody>
      </p:sp>
    </p:spTree>
    <p:extLst>
      <p:ext uri="{BB962C8B-B14F-4D97-AF65-F5344CB8AC3E}">
        <p14:creationId xmlns:p14="http://schemas.microsoft.com/office/powerpoint/2010/main" val="873846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C7CA996-9D92-FF4C-A2A2-DC1558E62565}" type="slidenum">
              <a:rPr lang="en-US" altLang="en-US"/>
              <a:pPr/>
              <a:t>‹#›</a:t>
            </a:fld>
            <a:endParaRPr lang="en-US" altLang="en-US"/>
          </a:p>
        </p:txBody>
      </p:sp>
    </p:spTree>
    <p:extLst>
      <p:ext uri="{BB962C8B-B14F-4D97-AF65-F5344CB8AC3E}">
        <p14:creationId xmlns:p14="http://schemas.microsoft.com/office/powerpoint/2010/main" val="99093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AD62B4B-A00B-2B46-BC58-AC683AB4E692}" type="slidenum">
              <a:rPr lang="en-US" altLang="en-US"/>
              <a:pPr/>
              <a:t>‹#›</a:t>
            </a:fld>
            <a:endParaRPr lang="en-US" altLang="en-US"/>
          </a:p>
        </p:txBody>
      </p:sp>
    </p:spTree>
    <p:extLst>
      <p:ext uri="{BB962C8B-B14F-4D97-AF65-F5344CB8AC3E}">
        <p14:creationId xmlns:p14="http://schemas.microsoft.com/office/powerpoint/2010/main" val="1172123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F1AF563-35F6-DC4F-9C53-FB2B84C223D4}" type="slidenum">
              <a:rPr lang="en-US" altLang="en-US"/>
              <a:pPr/>
              <a:t>‹#›</a:t>
            </a:fld>
            <a:endParaRPr lang="en-US" altLang="en-US"/>
          </a:p>
        </p:txBody>
      </p:sp>
    </p:spTree>
    <p:extLst>
      <p:ext uri="{BB962C8B-B14F-4D97-AF65-F5344CB8AC3E}">
        <p14:creationId xmlns:p14="http://schemas.microsoft.com/office/powerpoint/2010/main" val="1020523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167315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805770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344566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0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254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653488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0A252610-AC40-124A-92D2-A7CC5D53B319}" type="slidenum">
              <a:rPr lang="en-US" altLang="en-US"/>
              <a:pPr/>
              <a:t>‹#›</a:t>
            </a:fld>
            <a:endParaRPr lang="en-US" altLang="en-US"/>
          </a:p>
        </p:txBody>
      </p:sp>
    </p:spTree>
    <p:extLst>
      <p:ext uri="{BB962C8B-B14F-4D97-AF65-F5344CB8AC3E}">
        <p14:creationId xmlns:p14="http://schemas.microsoft.com/office/powerpoint/2010/main" val="2136546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50440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281574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15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4B7028-9F2E-E449-8A85-A23BBF5ADC2B}" type="slidenum">
              <a:rPr lang="en-US" altLang="en-US"/>
              <a:pPr/>
              <a:t>‹#›</a:t>
            </a:fld>
            <a:endParaRPr lang="en-US" altLang="en-US"/>
          </a:p>
        </p:txBody>
      </p:sp>
    </p:spTree>
    <p:extLst>
      <p:ext uri="{BB962C8B-B14F-4D97-AF65-F5344CB8AC3E}">
        <p14:creationId xmlns:p14="http://schemas.microsoft.com/office/powerpoint/2010/main" val="871266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9D30E8-E144-F646-9924-ACC428D4A8E7}" type="slidenum">
              <a:rPr lang="en-US" altLang="en-US"/>
              <a:pPr/>
              <a:t>‹#›</a:t>
            </a:fld>
            <a:endParaRPr lang="en-US" altLang="en-US"/>
          </a:p>
        </p:txBody>
      </p:sp>
    </p:spTree>
    <p:extLst>
      <p:ext uri="{BB962C8B-B14F-4D97-AF65-F5344CB8AC3E}">
        <p14:creationId xmlns:p14="http://schemas.microsoft.com/office/powerpoint/2010/main" val="1835434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A231956-2D33-E64A-9DC7-0996A0820794}" type="slidenum">
              <a:rPr lang="en-US" altLang="en-US"/>
              <a:pPr/>
              <a:t>‹#›</a:t>
            </a:fld>
            <a:endParaRPr lang="en-US" altLang="en-US"/>
          </a:p>
        </p:txBody>
      </p:sp>
    </p:spTree>
    <p:extLst>
      <p:ext uri="{BB962C8B-B14F-4D97-AF65-F5344CB8AC3E}">
        <p14:creationId xmlns:p14="http://schemas.microsoft.com/office/powerpoint/2010/main" val="1688351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704E7FB-1518-F54D-8900-2399BD0EA51B}" type="slidenum">
              <a:rPr lang="en-US" altLang="en-US"/>
              <a:pPr/>
              <a:t>‹#›</a:t>
            </a:fld>
            <a:endParaRPr lang="en-US" altLang="en-US"/>
          </a:p>
        </p:txBody>
      </p:sp>
    </p:spTree>
    <p:extLst>
      <p:ext uri="{BB962C8B-B14F-4D97-AF65-F5344CB8AC3E}">
        <p14:creationId xmlns:p14="http://schemas.microsoft.com/office/powerpoint/2010/main" val="14146527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91786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C02093F-ABC3-844A-8283-8EDB581222E1}" type="slidenum">
              <a:rPr lang="en-US" altLang="en-US"/>
              <a:pPr/>
              <a:t>‹#›</a:t>
            </a:fld>
            <a:endParaRPr lang="en-US" altLang="en-US"/>
          </a:p>
        </p:txBody>
      </p:sp>
    </p:spTree>
    <p:extLst>
      <p:ext uri="{BB962C8B-B14F-4D97-AF65-F5344CB8AC3E}">
        <p14:creationId xmlns:p14="http://schemas.microsoft.com/office/powerpoint/2010/main" val="9727146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2484398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613546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483462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CE858C4A-B2ED-BD4F-86B7-710F7168A48C}" type="slidenum">
              <a:rPr lang="en-US" altLang="en-US"/>
              <a:pPr/>
              <a:t>‹#›</a:t>
            </a:fld>
            <a:endParaRPr lang="en-US" altLang="en-US"/>
          </a:p>
        </p:txBody>
      </p:sp>
    </p:spTree>
    <p:extLst>
      <p:ext uri="{BB962C8B-B14F-4D97-AF65-F5344CB8AC3E}">
        <p14:creationId xmlns:p14="http://schemas.microsoft.com/office/powerpoint/2010/main" val="1277010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2638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854229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105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1D30C-50DB-F746-995B-98C7E702EFF5}" type="slidenum">
              <a:rPr lang="en-US" altLang="en-US"/>
              <a:pPr/>
              <a:t>‹#›</a:t>
            </a:fld>
            <a:endParaRPr lang="en-US" altLang="en-US"/>
          </a:p>
        </p:txBody>
      </p:sp>
    </p:spTree>
    <p:extLst>
      <p:ext uri="{BB962C8B-B14F-4D97-AF65-F5344CB8AC3E}">
        <p14:creationId xmlns:p14="http://schemas.microsoft.com/office/powerpoint/2010/main" val="7687289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436C375-DE39-9D44-B3FD-1600B2366CF6}" type="slidenum">
              <a:rPr lang="en-US" altLang="en-US"/>
              <a:pPr/>
              <a:t>‹#›</a:t>
            </a:fld>
            <a:endParaRPr lang="en-US" altLang="en-US"/>
          </a:p>
        </p:txBody>
      </p:sp>
    </p:spTree>
    <p:extLst>
      <p:ext uri="{BB962C8B-B14F-4D97-AF65-F5344CB8AC3E}">
        <p14:creationId xmlns:p14="http://schemas.microsoft.com/office/powerpoint/2010/main" val="766531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B3DB947-7F83-DE49-B4B1-3B751EF6D16D}" type="slidenum">
              <a:rPr lang="en-US" altLang="en-US"/>
              <a:pPr/>
              <a:t>‹#›</a:t>
            </a:fld>
            <a:endParaRPr lang="en-US" altLang="en-US"/>
          </a:p>
        </p:txBody>
      </p:sp>
    </p:spTree>
    <p:extLst>
      <p:ext uri="{BB962C8B-B14F-4D97-AF65-F5344CB8AC3E}">
        <p14:creationId xmlns:p14="http://schemas.microsoft.com/office/powerpoint/2010/main" val="33858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A922954-7BD6-E246-B8DC-D269533C57C2}" type="slidenum">
              <a:rPr lang="en-US" altLang="en-US"/>
              <a:pPr/>
              <a:t>‹#›</a:t>
            </a:fld>
            <a:endParaRPr lang="en-US" altLang="en-US"/>
          </a:p>
        </p:txBody>
      </p:sp>
    </p:spTree>
    <p:extLst>
      <p:ext uri="{BB962C8B-B14F-4D97-AF65-F5344CB8AC3E}">
        <p14:creationId xmlns:p14="http://schemas.microsoft.com/office/powerpoint/2010/main" val="17695343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F284D50-7D57-1240-A3F8-1858BBD9DC5F}" type="slidenum">
              <a:rPr lang="en-US" altLang="en-US"/>
              <a:pPr/>
              <a:t>‹#›</a:t>
            </a:fld>
            <a:endParaRPr lang="en-US" altLang="en-US"/>
          </a:p>
        </p:txBody>
      </p:sp>
    </p:spTree>
    <p:extLst>
      <p:ext uri="{BB962C8B-B14F-4D97-AF65-F5344CB8AC3E}">
        <p14:creationId xmlns:p14="http://schemas.microsoft.com/office/powerpoint/2010/main" val="1986890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2499054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76098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63319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801851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B940569D-63AC-DA44-93DC-ECD14C4BDD2C}" type="slidenum">
              <a:rPr lang="en-US" altLang="en-US"/>
              <a:pPr/>
              <a:t>‹#›</a:t>
            </a:fld>
            <a:endParaRPr lang="en-US" altLang="en-US"/>
          </a:p>
        </p:txBody>
      </p:sp>
    </p:spTree>
    <p:extLst>
      <p:ext uri="{BB962C8B-B14F-4D97-AF65-F5344CB8AC3E}">
        <p14:creationId xmlns:p14="http://schemas.microsoft.com/office/powerpoint/2010/main" val="2910485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517919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75353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652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59EFC2A-4B80-164A-A6D6-C222AB56A3B1}" type="slidenum">
              <a:rPr lang="en-US" altLang="en-US"/>
              <a:pPr/>
              <a:t>‹#›</a:t>
            </a:fld>
            <a:endParaRPr lang="en-US" altLang="en-US"/>
          </a:p>
        </p:txBody>
      </p:sp>
    </p:spTree>
    <p:extLst>
      <p:ext uri="{BB962C8B-B14F-4D97-AF65-F5344CB8AC3E}">
        <p14:creationId xmlns:p14="http://schemas.microsoft.com/office/powerpoint/2010/main" val="183333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CAC42C-EF0C-A342-AD1A-2EE2DB4160CD}" type="slidenum">
              <a:rPr lang="en-US" altLang="en-US"/>
              <a:pPr/>
              <a:t>‹#›</a:t>
            </a:fld>
            <a:endParaRPr lang="en-US" altLang="en-US"/>
          </a:p>
        </p:txBody>
      </p:sp>
    </p:spTree>
    <p:extLst>
      <p:ext uri="{BB962C8B-B14F-4D97-AF65-F5344CB8AC3E}">
        <p14:creationId xmlns:p14="http://schemas.microsoft.com/office/powerpoint/2010/main" val="629276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9720C9-11F0-E24F-AB39-202B08507412}" type="slidenum">
              <a:rPr lang="en-US" altLang="en-US"/>
              <a:pPr/>
              <a:t>‹#›</a:t>
            </a:fld>
            <a:endParaRPr lang="en-US" altLang="en-US"/>
          </a:p>
        </p:txBody>
      </p:sp>
    </p:spTree>
    <p:extLst>
      <p:ext uri="{BB962C8B-B14F-4D97-AF65-F5344CB8AC3E}">
        <p14:creationId xmlns:p14="http://schemas.microsoft.com/office/powerpoint/2010/main" val="8078272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0AC52AB-710B-EB4E-8F3E-455B65BBD7D4}" type="slidenum">
              <a:rPr lang="en-US" altLang="en-US"/>
              <a:pPr/>
              <a:t>‹#›</a:t>
            </a:fld>
            <a:endParaRPr lang="en-US" altLang="en-US"/>
          </a:p>
        </p:txBody>
      </p:sp>
    </p:spTree>
    <p:extLst>
      <p:ext uri="{BB962C8B-B14F-4D97-AF65-F5344CB8AC3E}">
        <p14:creationId xmlns:p14="http://schemas.microsoft.com/office/powerpoint/2010/main" val="761377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42B827C-C438-CE4B-A20E-BBC4C0A0C9BA}" type="slidenum">
              <a:rPr lang="en-US" altLang="en-US"/>
              <a:pPr/>
              <a:t>‹#›</a:t>
            </a:fld>
            <a:endParaRPr lang="en-US" altLang="en-US"/>
          </a:p>
        </p:txBody>
      </p:sp>
    </p:spTree>
    <p:extLst>
      <p:ext uri="{BB962C8B-B14F-4D97-AF65-F5344CB8AC3E}">
        <p14:creationId xmlns:p14="http://schemas.microsoft.com/office/powerpoint/2010/main" val="17688468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843119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9982868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7102652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714602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110EE9FF-E469-2443-BC2D-6152F1C38B65}" type="slidenum">
              <a:rPr lang="en-US" altLang="en-US"/>
              <a:pPr/>
              <a:t>‹#›</a:t>
            </a:fld>
            <a:endParaRPr lang="en-US" altLang="en-US"/>
          </a:p>
        </p:txBody>
      </p:sp>
    </p:spTree>
    <p:extLst>
      <p:ext uri="{BB962C8B-B14F-4D97-AF65-F5344CB8AC3E}">
        <p14:creationId xmlns:p14="http://schemas.microsoft.com/office/powerpoint/2010/main" val="13930842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84513"/>
            <a:ext cx="10972800" cy="600455"/>
          </a:xfrm>
          <a:prstGeom prst="rect">
            <a:avLst/>
          </a:prstGeom>
        </p:spPr>
        <p:txBody>
          <a:bodyPr/>
          <a:lstStyle>
            <a:lvl1pPr algn="l">
              <a:defRPr sz="3200">
                <a:latin typeface="Helvetica"/>
                <a:cs typeface="Helvetica"/>
              </a:defRPr>
            </a:lvl1pPr>
          </a:lstStyle>
          <a:p>
            <a:r>
              <a:rPr lang="en-GB"/>
              <a:t>Click to edit Master title style</a:t>
            </a:r>
            <a:endParaRPr lang="en-US"/>
          </a:p>
        </p:txBody>
      </p:sp>
      <p:sp>
        <p:nvSpPr>
          <p:cNvPr id="3" name="Content Placeholder 2"/>
          <p:cNvSpPr>
            <a:spLocks noGrp="1"/>
          </p:cNvSpPr>
          <p:nvPr>
            <p:ph sz="half" idx="1"/>
          </p:nvPr>
        </p:nvSpPr>
        <p:spPr>
          <a:xfrm>
            <a:off x="609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66389"/>
            <a:ext cx="53848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60658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04136"/>
            <a:ext cx="10972800" cy="1143000"/>
          </a:xfrm>
          <a:prstGeom prst="rect">
            <a:avLst/>
          </a:prstGeom>
        </p:spPr>
        <p:txBody>
          <a:bodyPr/>
          <a:lstStyle>
            <a:lvl1pPr algn="l">
              <a:defRPr sz="4000">
                <a:latin typeface="Helvetica"/>
                <a:cs typeface="Helvetica"/>
              </a:defRPr>
            </a:lvl1pPr>
          </a:lstStyle>
          <a:p>
            <a:r>
              <a:rPr lang="en-GB"/>
              <a:t>Click to edit Master title style</a:t>
            </a:r>
            <a:endParaRPr lang="en-US"/>
          </a:p>
        </p:txBody>
      </p:sp>
    </p:spTree>
    <p:extLst>
      <p:ext uri="{BB962C8B-B14F-4D97-AF65-F5344CB8AC3E}">
        <p14:creationId xmlns:p14="http://schemas.microsoft.com/office/powerpoint/2010/main" val="115704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B6B9F6E-4CB9-504C-B5C6-89DBF11D3F9D}" type="slidenum">
              <a:rPr lang="en-US" altLang="en-US"/>
              <a:pPr/>
              <a:t>‹#›</a:t>
            </a:fld>
            <a:endParaRPr lang="en-US" altLang="en-US"/>
          </a:p>
        </p:txBody>
      </p:sp>
    </p:spTree>
    <p:extLst>
      <p:ext uri="{BB962C8B-B14F-4D97-AF65-F5344CB8AC3E}">
        <p14:creationId xmlns:p14="http://schemas.microsoft.com/office/powerpoint/2010/main" val="10622692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8087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88524"/>
            <a:ext cx="4011084"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88525"/>
            <a:ext cx="6815667"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571917"/>
            <a:ext cx="4011084"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09B58C5-140B-254C-A5C4-E784A809C85E}" type="slidenum">
              <a:rPr lang="en-US" altLang="en-US"/>
              <a:pPr/>
              <a:t>‹#›</a:t>
            </a:fld>
            <a:endParaRPr lang="en-US" altLang="en-US"/>
          </a:p>
        </p:txBody>
      </p:sp>
    </p:spTree>
    <p:extLst>
      <p:ext uri="{BB962C8B-B14F-4D97-AF65-F5344CB8AC3E}">
        <p14:creationId xmlns:p14="http://schemas.microsoft.com/office/powerpoint/2010/main" val="16996482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9414"/>
            <a:ext cx="7315200" cy="566738"/>
          </a:xfrm>
          <a:prstGeom prst="rect">
            <a:avLst/>
          </a:prstGeom>
        </p:spPr>
        <p:txBody>
          <a:bodyPr anchor="b"/>
          <a:lstStyle>
            <a:lvl1pPr algn="l">
              <a:defRPr sz="2800" b="1"/>
            </a:lvl1pPr>
          </a:lstStyle>
          <a:p>
            <a:r>
              <a:rPr lang="en-GB"/>
              <a:t>Click to edit Master title style</a:t>
            </a:r>
            <a:endParaRPr lang="en-US"/>
          </a:p>
        </p:txBody>
      </p:sp>
      <p:sp>
        <p:nvSpPr>
          <p:cNvPr id="3" name="Picture Placeholder 2"/>
          <p:cNvSpPr>
            <a:spLocks noGrp="1"/>
          </p:cNvSpPr>
          <p:nvPr>
            <p:ph type="pic" idx="1"/>
          </p:nvPr>
        </p:nvSpPr>
        <p:spPr>
          <a:xfrm>
            <a:off x="609600" y="2358480"/>
            <a:ext cx="73152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26402" y="2057400"/>
            <a:ext cx="392723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C602E64-F56C-CF40-9B3B-8A1614782867}" type="slidenum">
              <a:rPr lang="en-US" altLang="en-US"/>
              <a:pPr/>
              <a:t>‹#›</a:t>
            </a:fld>
            <a:endParaRPr lang="en-US" altLang="en-US"/>
          </a:p>
        </p:txBody>
      </p:sp>
    </p:spTree>
    <p:extLst>
      <p:ext uri="{BB962C8B-B14F-4D97-AF65-F5344CB8AC3E}">
        <p14:creationId xmlns:p14="http://schemas.microsoft.com/office/powerpoint/2010/main" val="1614552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7E9A40E-34F3-524E-9F75-BBC8EF2729B1}" type="slidenum">
              <a:rPr lang="en-US" altLang="en-US"/>
              <a:pPr/>
              <a:t>‹#›</a:t>
            </a:fld>
            <a:endParaRPr lang="en-US" altLang="en-US"/>
          </a:p>
        </p:txBody>
      </p:sp>
    </p:spTree>
    <p:extLst>
      <p:ext uri="{BB962C8B-B14F-4D97-AF65-F5344CB8AC3E}">
        <p14:creationId xmlns:p14="http://schemas.microsoft.com/office/powerpoint/2010/main" val="1307128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6075"/>
            <a:ext cx="2743200" cy="46000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526075"/>
            <a:ext cx="8026400" cy="46000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061ED13-723F-2F4F-BEB9-B74F15ADEA59}" type="slidenum">
              <a:rPr lang="en-US" altLang="en-US"/>
              <a:pPr/>
              <a:t>‹#›</a:t>
            </a:fld>
            <a:endParaRPr lang="en-US" altLang="en-US"/>
          </a:p>
        </p:txBody>
      </p:sp>
    </p:spTree>
    <p:extLst>
      <p:ext uri="{BB962C8B-B14F-4D97-AF65-F5344CB8AC3E}">
        <p14:creationId xmlns:p14="http://schemas.microsoft.com/office/powerpoint/2010/main" val="1566042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8259752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1435" y="1697038"/>
            <a:ext cx="11211277"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6246270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61436" y="1697038"/>
            <a:ext cx="4459817"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martArt Placeholder 10"/>
          <p:cNvSpPr>
            <a:spLocks noGrp="1"/>
          </p:cNvSpPr>
          <p:nvPr>
            <p:ph type="dgm" sz="quarter" idx="12"/>
          </p:nvPr>
        </p:nvSpPr>
        <p:spPr>
          <a:xfrm>
            <a:off x="5418668" y="1697038"/>
            <a:ext cx="6163733" cy="4673600"/>
          </a:xfrm>
          <a:prstGeom prst="rect">
            <a:avLst/>
          </a:prstGeom>
        </p:spPr>
        <p:txBody>
          <a:bodyPr vert="horz"/>
          <a:lstStyle>
            <a:lvl1pPr>
              <a:defRPr sz="2000">
                <a:latin typeface="Arial"/>
                <a:cs typeface="Arial"/>
              </a:defRPr>
            </a:lvl1pPr>
          </a:lstStyle>
          <a:p>
            <a:pPr lvl="0"/>
            <a:endParaRPr lang="en-US" noProof="0"/>
          </a:p>
        </p:txBody>
      </p:sp>
      <p:sp>
        <p:nvSpPr>
          <p:cNvPr id="13" name="Text Placeholder 8"/>
          <p:cNvSpPr>
            <a:spLocks noGrp="1"/>
          </p:cNvSpPr>
          <p:nvPr>
            <p:ph type="body" sz="quarter" idx="11"/>
          </p:nvPr>
        </p:nvSpPr>
        <p:spPr>
          <a:xfrm>
            <a:off x="461435" y="6440491"/>
            <a:ext cx="537115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0003296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6345"/>
            <a:ext cx="10363200" cy="847022"/>
          </a:xfrm>
          <a:prstGeom prst="rect">
            <a:avLst/>
          </a:prstGeom>
        </p:spPr>
        <p:txBody>
          <a:bodyPr/>
          <a:lstStyle>
            <a:lvl1pPr algn="l">
              <a:defRPr>
                <a:latin typeface="Helvetica"/>
                <a:cs typeface="Helvetica"/>
              </a:defRPr>
            </a:lvl1pPr>
          </a:lstStyle>
          <a:p>
            <a:r>
              <a:rPr lang="en-GB"/>
              <a:t>Click to edit Master title style</a:t>
            </a:r>
            <a:endParaRPr lang="en-US"/>
          </a:p>
        </p:txBody>
      </p:sp>
      <p:sp>
        <p:nvSpPr>
          <p:cNvPr id="3" name="Subtitle 2"/>
          <p:cNvSpPr>
            <a:spLocks noGrp="1"/>
          </p:cNvSpPr>
          <p:nvPr>
            <p:ph type="subTitle" idx="1"/>
          </p:nvPr>
        </p:nvSpPr>
        <p:spPr>
          <a:xfrm>
            <a:off x="914400" y="4227700"/>
            <a:ext cx="103632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837152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0107"/>
            <a:ext cx="10972800" cy="894717"/>
          </a:xfrm>
          <a:prstGeom prst="rect">
            <a:avLst/>
          </a:prstGeom>
        </p:spPr>
        <p:txBody>
          <a:bodyPr/>
          <a:lstStyle>
            <a:lvl1pPr algn="l">
              <a:defRPr sz="4000">
                <a:latin typeface="Helvetica"/>
                <a:cs typeface="Helvetica"/>
              </a:defRPr>
            </a:lvl1pPr>
          </a:lstStyle>
          <a:p>
            <a:r>
              <a:rPr lang="en-GB"/>
              <a:t>Click to edit Master title style</a:t>
            </a:r>
            <a:endParaRPr lang="en-US"/>
          </a:p>
        </p:txBody>
      </p:sp>
      <p:sp>
        <p:nvSpPr>
          <p:cNvPr id="3" name="Content Placeholder 2"/>
          <p:cNvSpPr>
            <a:spLocks noGrp="1"/>
          </p:cNvSpPr>
          <p:nvPr>
            <p:ph idx="1"/>
          </p:nvPr>
        </p:nvSpPr>
        <p:spPr>
          <a:xfrm>
            <a:off x="609600" y="2625279"/>
            <a:ext cx="109728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10957986" y="6356353"/>
            <a:ext cx="1037167"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BEBEF3F4-BDE8-914E-9013-0A923597E047}" type="slidenum">
              <a:rPr lang="en-US" altLang="en-US"/>
              <a:pPr/>
              <a:t>‹#›</a:t>
            </a:fld>
            <a:endParaRPr lang="en-US" altLang="en-US"/>
          </a:p>
        </p:txBody>
      </p:sp>
    </p:spTree>
    <p:extLst>
      <p:ext uri="{BB962C8B-B14F-4D97-AF65-F5344CB8AC3E}">
        <p14:creationId xmlns:p14="http://schemas.microsoft.com/office/powerpoint/2010/main" val="137979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5A8B7"/>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F6A476-2F32-FA4D-812B-FCA963DE78C8}"/>
              </a:ext>
            </a:extLst>
          </p:cNvPr>
          <p:cNvGrpSpPr/>
          <p:nvPr userDrawn="1"/>
        </p:nvGrpSpPr>
        <p:grpSpPr>
          <a:xfrm>
            <a:off x="-1" y="0"/>
            <a:ext cx="12192000" cy="1129507"/>
            <a:chOff x="-1" y="0"/>
            <a:chExt cx="12192000" cy="1129507"/>
          </a:xfrm>
        </p:grpSpPr>
        <p:pic>
          <p:nvPicPr>
            <p:cNvPr id="3" name="Picture 2">
              <a:extLst>
                <a:ext uri="{FF2B5EF4-FFF2-40B4-BE49-F238E27FC236}">
                  <a16:creationId xmlns:a16="http://schemas.microsoft.com/office/drawing/2014/main" id="{2095EF8D-CED2-0D44-9670-1518C830C9EA}"/>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6EC9BAD3-24B4-CE44-AAB0-98B3BE472E77}"/>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4" name="TextBox 3">
              <a:extLst>
                <a:ext uri="{FF2B5EF4-FFF2-40B4-BE49-F238E27FC236}">
                  <a16:creationId xmlns:a16="http://schemas.microsoft.com/office/drawing/2014/main" id="{A010577F-A7B3-DA4B-A066-BDDF3F7B4C58}"/>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173" r:id="rId1"/>
    <p:sldLayoutId id="2147484244" r:id="rId2"/>
    <p:sldLayoutId id="2147484174" r:id="rId3"/>
    <p:sldLayoutId id="2147484175" r:id="rId4"/>
    <p:sldLayoutId id="2147484176" r:id="rId5"/>
    <p:sldLayoutId id="2147484245" r:id="rId6"/>
    <p:sldLayoutId id="2147484246" r:id="rId7"/>
    <p:sldLayoutId id="2147484247" r:id="rId8"/>
    <p:sldLayoutId id="2147484248" r:id="rId9"/>
    <p:sldLayoutId id="2147484177" r:id="rId10"/>
    <p:sldLayoutId id="2147484178" r:id="rId11"/>
    <p:sldLayoutId id="2147484179"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6EB14B-DCD7-6243-A792-91E862943448}"/>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BFE9C2D2-46B5-D348-A178-6342CC7193AA}"/>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807FB8D1-10F2-A04F-A3F7-E38DB77EDC63}"/>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F0F3F07F-D9C5-414C-AFC5-23E45FD327DC}"/>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237" r:id="rId1"/>
    <p:sldLayoutId id="2147484289" r:id="rId2"/>
    <p:sldLayoutId id="2147484238" r:id="rId3"/>
    <p:sldLayoutId id="2147484239" r:id="rId4"/>
    <p:sldLayoutId id="2147484240" r:id="rId5"/>
    <p:sldLayoutId id="2147484290" r:id="rId6"/>
    <p:sldLayoutId id="2147484291" r:id="rId7"/>
    <p:sldLayoutId id="2147484292" r:id="rId8"/>
    <p:sldLayoutId id="2147484293" r:id="rId9"/>
    <p:sldLayoutId id="2147484241" r:id="rId10"/>
    <p:sldLayoutId id="2147484242" r:id="rId11"/>
    <p:sldLayoutId id="2147484243"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BF8C2-CA3D-C448-A9A3-4B6AB5D5DB18}"/>
              </a:ext>
            </a:extLst>
          </p:cNvPr>
          <p:cNvSpPr/>
          <p:nvPr userDrawn="1"/>
        </p:nvSpPr>
        <p:spPr>
          <a:xfrm>
            <a:off x="0" y="0"/>
            <a:ext cx="12192000" cy="6858000"/>
          </a:xfrm>
          <a:prstGeom prst="rect">
            <a:avLst/>
          </a:prstGeom>
          <a:solidFill>
            <a:srgbClr val="F0DFD8">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3254BC9-181C-DD4E-98AF-0E8A4EEE33CB}"/>
              </a:ext>
            </a:extLst>
          </p:cNvPr>
          <p:cNvGrpSpPr/>
          <p:nvPr userDrawn="1"/>
        </p:nvGrpSpPr>
        <p:grpSpPr>
          <a:xfrm>
            <a:off x="-1" y="0"/>
            <a:ext cx="12192000" cy="1129507"/>
            <a:chOff x="-1" y="0"/>
            <a:chExt cx="12192000" cy="1129507"/>
          </a:xfrm>
        </p:grpSpPr>
        <p:pic>
          <p:nvPicPr>
            <p:cNvPr id="8" name="Picture 7">
              <a:extLst>
                <a:ext uri="{FF2B5EF4-FFF2-40B4-BE49-F238E27FC236}">
                  <a16:creationId xmlns:a16="http://schemas.microsoft.com/office/drawing/2014/main" id="{3C6F2E42-D957-5447-B286-E0315AB316D4}"/>
                </a:ext>
              </a:extLst>
            </p:cNvPr>
            <p:cNvPicPr>
              <a:picLocks noChangeAspect="1"/>
            </p:cNvPicPr>
            <p:nvPr userDrawn="1"/>
          </p:nvPicPr>
          <p:blipFill rotWithShape="1">
            <a:blip r:embed="rId15"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9" name="Picture 8">
              <a:extLst>
                <a:ext uri="{FF2B5EF4-FFF2-40B4-BE49-F238E27FC236}">
                  <a16:creationId xmlns:a16="http://schemas.microsoft.com/office/drawing/2014/main" id="{0C6D50E0-40F9-4D41-B33C-18FD8B0517D4}"/>
                </a:ext>
              </a:extLst>
            </p:cNvPr>
            <p:cNvPicPr>
              <a:picLocks noChangeAspect="1"/>
            </p:cNvPicPr>
            <p:nvPr userDrawn="1"/>
          </p:nvPicPr>
          <p:blipFill rotWithShape="1">
            <a:blip r:embed="rId15"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10" name="TextBox 9">
              <a:extLst>
                <a:ext uri="{FF2B5EF4-FFF2-40B4-BE49-F238E27FC236}">
                  <a16:creationId xmlns:a16="http://schemas.microsoft.com/office/drawing/2014/main" id="{AD53814C-89F9-E54D-A5F9-FF112ED5DF57}"/>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180" r:id="rId1"/>
    <p:sldLayoutId id="2147484249" r:id="rId2"/>
    <p:sldLayoutId id="2147484181" r:id="rId3"/>
    <p:sldLayoutId id="2147484182" r:id="rId4"/>
    <p:sldLayoutId id="2147484183" r:id="rId5"/>
    <p:sldLayoutId id="2147484250" r:id="rId6"/>
    <p:sldLayoutId id="2147484251" r:id="rId7"/>
    <p:sldLayoutId id="2147484252" r:id="rId8"/>
    <p:sldLayoutId id="2147484253" r:id="rId9"/>
    <p:sldLayoutId id="2147484184" r:id="rId10"/>
    <p:sldLayoutId id="2147484185" r:id="rId11"/>
    <p:sldLayoutId id="2147484186" r:id="rId12"/>
    <p:sldLayoutId id="2147484187" r:id="rId13"/>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E138C8-D319-B74A-ADD4-F7704137BB2F}"/>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966940A4-5D3C-DD4C-8CD5-6B91854ACD58}"/>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257F9E22-5FC0-A149-B633-239C64A18CC6}"/>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21F71F5C-9632-0242-94E5-E7233FD4193C}"/>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188" r:id="rId1"/>
    <p:sldLayoutId id="2147484254" r:id="rId2"/>
    <p:sldLayoutId id="2147484189" r:id="rId3"/>
    <p:sldLayoutId id="2147484190" r:id="rId4"/>
    <p:sldLayoutId id="2147484255" r:id="rId5"/>
    <p:sldLayoutId id="2147484256" r:id="rId6"/>
    <p:sldLayoutId id="2147484257" r:id="rId7"/>
    <p:sldLayoutId id="2147484258" r:id="rId8"/>
    <p:sldLayoutId id="2147484191" r:id="rId9"/>
    <p:sldLayoutId id="2147484192" r:id="rId10"/>
    <p:sldLayoutId id="2147484193" r:id="rId11"/>
    <p:sldLayoutId id="2147484194"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5A5C2">
            <a:alpha val="50195"/>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F957894-2B10-8A4D-895C-D7BA7B7FA3B3}"/>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B4F974BD-BBDE-2E4C-8884-E2087DFB5346}"/>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69484D29-F06E-6547-AD72-9F8E7EBCBD81}"/>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ED7BFFF2-5530-E546-B656-A6B404202D03}"/>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195" r:id="rId1"/>
    <p:sldLayoutId id="2147484259" r:id="rId2"/>
    <p:sldLayoutId id="2147484196" r:id="rId3"/>
    <p:sldLayoutId id="2147484197" r:id="rId4"/>
    <p:sldLayoutId id="2147484260" r:id="rId5"/>
    <p:sldLayoutId id="2147484261" r:id="rId6"/>
    <p:sldLayoutId id="2147484262" r:id="rId7"/>
    <p:sldLayoutId id="2147484263" r:id="rId8"/>
    <p:sldLayoutId id="2147484198" r:id="rId9"/>
    <p:sldLayoutId id="2147484199" r:id="rId10"/>
    <p:sldLayoutId id="2147484200" r:id="rId11"/>
    <p:sldLayoutId id="2147484201"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A720">
            <a:alpha val="50195"/>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957342-C889-7842-A970-091B2288B938}"/>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33F85E3F-3874-8C44-884D-48A058204866}"/>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583D5083-0368-7049-A24D-01EAD3C433AA}"/>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BB1CB5DD-2932-0B4E-BF76-937DD51DE2B2}"/>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202" r:id="rId1"/>
    <p:sldLayoutId id="2147484264" r:id="rId2"/>
    <p:sldLayoutId id="2147484203" r:id="rId3"/>
    <p:sldLayoutId id="2147484204" r:id="rId4"/>
    <p:sldLayoutId id="2147484205" r:id="rId5"/>
    <p:sldLayoutId id="2147484265" r:id="rId6"/>
    <p:sldLayoutId id="2147484266" r:id="rId7"/>
    <p:sldLayoutId id="2147484267" r:id="rId8"/>
    <p:sldLayoutId id="2147484268" r:id="rId9"/>
    <p:sldLayoutId id="2147484206" r:id="rId10"/>
    <p:sldLayoutId id="2147484207" r:id="rId11"/>
    <p:sldLayoutId id="2147484208"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E6222">
            <a:alpha val="50195"/>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7EAE97-8D15-E740-8BA4-FE93AC7B1F81}"/>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8069C4EA-238B-DF42-9EA6-A5DB20190375}"/>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FA0C2249-4B8D-EC40-810E-8C30F3B2B2D8}"/>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EEE0E5A3-FAEF-7942-AA46-D95835271BE3}"/>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209" r:id="rId1"/>
    <p:sldLayoutId id="2147484269" r:id="rId2"/>
    <p:sldLayoutId id="2147484210" r:id="rId3"/>
    <p:sldLayoutId id="2147484211" r:id="rId4"/>
    <p:sldLayoutId id="2147484212" r:id="rId5"/>
    <p:sldLayoutId id="2147484270" r:id="rId6"/>
    <p:sldLayoutId id="2147484271" r:id="rId7"/>
    <p:sldLayoutId id="2147484272" r:id="rId8"/>
    <p:sldLayoutId id="2147484273" r:id="rId9"/>
    <p:sldLayoutId id="2147484213" r:id="rId10"/>
    <p:sldLayoutId id="2147484214" r:id="rId11"/>
    <p:sldLayoutId id="2147484215"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1E8F95-D1DF-204C-85D7-9902A8BA8856}"/>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9A1FB246-0C03-834C-A5C6-BAAE7FEDE081}"/>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440A7878-238D-BE47-B2CC-CADA47C0E4F9}"/>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243AF30B-6706-2747-92B0-EC8BA1D7F212}"/>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216" r:id="rId1"/>
    <p:sldLayoutId id="2147484274" r:id="rId2"/>
    <p:sldLayoutId id="2147484217" r:id="rId3"/>
    <p:sldLayoutId id="2147484218" r:id="rId4"/>
    <p:sldLayoutId id="2147484219" r:id="rId5"/>
    <p:sldLayoutId id="2147484275" r:id="rId6"/>
    <p:sldLayoutId id="2147484276" r:id="rId7"/>
    <p:sldLayoutId id="2147484277" r:id="rId8"/>
    <p:sldLayoutId id="2147484278" r:id="rId9"/>
    <p:sldLayoutId id="2147484220" r:id="rId10"/>
    <p:sldLayoutId id="2147484221" r:id="rId11"/>
    <p:sldLayoutId id="2147484222"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597A3">
            <a:alpha val="90195"/>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AD1D8B-E850-3F44-9984-2AB2599486F1}"/>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245D5872-0B6F-204D-9158-85ABA6C6E733}"/>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D8611D54-B7C9-9A44-B72E-C683FFF45107}"/>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FA1BF198-EFE0-7042-848E-94395D82A25A}"/>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223" r:id="rId1"/>
    <p:sldLayoutId id="2147484279" r:id="rId2"/>
    <p:sldLayoutId id="2147484224" r:id="rId3"/>
    <p:sldLayoutId id="2147484225" r:id="rId4"/>
    <p:sldLayoutId id="2147484226" r:id="rId5"/>
    <p:sldLayoutId id="2147484280" r:id="rId6"/>
    <p:sldLayoutId id="2147484281" r:id="rId7"/>
    <p:sldLayoutId id="2147484282" r:id="rId8"/>
    <p:sldLayoutId id="2147484283" r:id="rId9"/>
    <p:sldLayoutId id="2147484227" r:id="rId10"/>
    <p:sldLayoutId id="2147484228" r:id="rId11"/>
    <p:sldLayoutId id="2147484229"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FD7BC">
            <a:alpha val="90195"/>
          </a:srgb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0F59C9-144F-CB48-B959-CB0D8B5FA8C4}"/>
              </a:ext>
            </a:extLst>
          </p:cNvPr>
          <p:cNvGrpSpPr/>
          <p:nvPr userDrawn="1"/>
        </p:nvGrpSpPr>
        <p:grpSpPr>
          <a:xfrm>
            <a:off x="-1" y="0"/>
            <a:ext cx="12192000" cy="1129507"/>
            <a:chOff x="-1" y="0"/>
            <a:chExt cx="12192000" cy="1129507"/>
          </a:xfrm>
        </p:grpSpPr>
        <p:pic>
          <p:nvPicPr>
            <p:cNvPr id="4" name="Picture 3">
              <a:extLst>
                <a:ext uri="{FF2B5EF4-FFF2-40B4-BE49-F238E27FC236}">
                  <a16:creationId xmlns:a16="http://schemas.microsoft.com/office/drawing/2014/main" id="{43FBA7A6-B27F-C14B-9BFD-704FFEBAEF4B}"/>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7754"/>
            <a:stretch/>
          </p:blipFill>
          <p:spPr>
            <a:xfrm>
              <a:off x="6999111" y="1"/>
              <a:ext cx="5192888" cy="1129506"/>
            </a:xfrm>
            <a:prstGeom prst="rect">
              <a:avLst/>
            </a:prstGeom>
          </p:spPr>
        </p:pic>
        <p:pic>
          <p:nvPicPr>
            <p:cNvPr id="5" name="Picture 4">
              <a:extLst>
                <a:ext uri="{FF2B5EF4-FFF2-40B4-BE49-F238E27FC236}">
                  <a16:creationId xmlns:a16="http://schemas.microsoft.com/office/drawing/2014/main" id="{F6F294F2-2EFD-714C-8542-87281902336B}"/>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l="30514" r="32273"/>
            <a:stretch/>
          </p:blipFill>
          <p:spPr>
            <a:xfrm>
              <a:off x="-1" y="0"/>
              <a:ext cx="6999111" cy="1129506"/>
            </a:xfrm>
            <a:prstGeom prst="rect">
              <a:avLst/>
            </a:prstGeom>
          </p:spPr>
        </p:pic>
        <p:sp>
          <p:nvSpPr>
            <p:cNvPr id="6" name="TextBox 5">
              <a:extLst>
                <a:ext uri="{FF2B5EF4-FFF2-40B4-BE49-F238E27FC236}">
                  <a16:creationId xmlns:a16="http://schemas.microsoft.com/office/drawing/2014/main" id="{5AC3595A-6143-1E4B-8F9E-3C342950E1F6}"/>
                </a:ext>
              </a:extLst>
            </p:cNvPr>
            <p:cNvSpPr txBox="1"/>
            <p:nvPr userDrawn="1"/>
          </p:nvSpPr>
          <p:spPr>
            <a:xfrm>
              <a:off x="350520" y="195421"/>
              <a:ext cx="5684520" cy="276999"/>
            </a:xfrm>
            <a:prstGeom prst="rect">
              <a:avLst/>
            </a:prstGeom>
            <a:noFill/>
          </p:spPr>
          <p:txBody>
            <a:bodyPr wrap="square" rtlCol="0">
              <a:spAutoFit/>
            </a:bodyPr>
            <a:lstStyle/>
            <a:p>
              <a:r>
                <a:rPr lang="en-US" sz="1200">
                  <a:solidFill>
                    <a:schemeClr val="bg1"/>
                  </a:solidFill>
                </a:rPr>
                <a:t>IOE - FACULTY OF EDUCATION AND SOCIETY</a:t>
              </a:r>
            </a:p>
          </p:txBody>
        </p:sp>
      </p:grpSp>
    </p:spTree>
  </p:cSld>
  <p:clrMap bg1="lt1" tx1="dk1" bg2="lt2" tx2="dk2" accent1="accent1" accent2="accent2" accent3="accent3" accent4="accent4" accent5="accent5" accent6="accent6" hlink="hlink" folHlink="folHlink"/>
  <p:sldLayoutIdLst>
    <p:sldLayoutId id="2147484230" r:id="rId1"/>
    <p:sldLayoutId id="2147484284" r:id="rId2"/>
    <p:sldLayoutId id="2147484231" r:id="rId3"/>
    <p:sldLayoutId id="2147484232" r:id="rId4"/>
    <p:sldLayoutId id="2147484233" r:id="rId5"/>
    <p:sldLayoutId id="2147484285" r:id="rId6"/>
    <p:sldLayoutId id="2147484286" r:id="rId7"/>
    <p:sldLayoutId id="2147484287" r:id="rId8"/>
    <p:sldLayoutId id="2147484288" r:id="rId9"/>
    <p:sldLayoutId id="2147484234" r:id="rId10"/>
    <p:sldLayoutId id="2147484235" r:id="rId11"/>
    <p:sldLayoutId id="2147484236"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Arial" charset="0"/>
          <a:ea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4EA559-22A1-DC1F-96A4-E2B5CBE9C7B3}"/>
              </a:ext>
            </a:extLst>
          </p:cNvPr>
          <p:cNvSpPr>
            <a:spLocks noGrp="1"/>
          </p:cNvSpPr>
          <p:nvPr>
            <p:ph type="ctrTitle"/>
          </p:nvPr>
        </p:nvSpPr>
        <p:spPr>
          <a:xfrm>
            <a:off x="914399" y="1783278"/>
            <a:ext cx="10798629" cy="847022"/>
          </a:xfrm>
        </p:spPr>
        <p:txBody>
          <a:bodyPr/>
          <a:lstStyle/>
          <a:p>
            <a:r>
              <a:rPr lang="en-GB" sz="4000" dirty="0"/>
              <a:t>Working Memory:</a:t>
            </a:r>
            <a:br>
              <a:rPr lang="en-GB" sz="4000" dirty="0"/>
            </a:br>
            <a:r>
              <a:rPr lang="en-GB" sz="4000" dirty="0"/>
              <a:t>How it develops and classroom implications for educators</a:t>
            </a:r>
            <a:endParaRPr lang="en-US" sz="4000" dirty="0"/>
          </a:p>
        </p:txBody>
      </p:sp>
      <p:sp>
        <p:nvSpPr>
          <p:cNvPr id="7" name="TextBox 6">
            <a:extLst>
              <a:ext uri="{FF2B5EF4-FFF2-40B4-BE49-F238E27FC236}">
                <a16:creationId xmlns:a16="http://schemas.microsoft.com/office/drawing/2014/main" id="{E0182A2A-4CF0-0530-52C0-CE87A7469707}"/>
              </a:ext>
            </a:extLst>
          </p:cNvPr>
          <p:cNvSpPr txBox="1"/>
          <p:nvPr/>
        </p:nvSpPr>
        <p:spPr>
          <a:xfrm>
            <a:off x="9274629" y="6149789"/>
            <a:ext cx="2438400" cy="369332"/>
          </a:xfrm>
          <a:prstGeom prst="rect">
            <a:avLst/>
          </a:prstGeom>
          <a:noFill/>
        </p:spPr>
        <p:txBody>
          <a:bodyPr wrap="square" rtlCol="0">
            <a:spAutoFit/>
          </a:bodyPr>
          <a:lstStyle/>
          <a:p>
            <a:pPr algn="r"/>
            <a:r>
              <a:rPr lang="en-US" dirty="0"/>
              <a:t>21/05/2025</a:t>
            </a:r>
          </a:p>
        </p:txBody>
      </p:sp>
      <p:sp>
        <p:nvSpPr>
          <p:cNvPr id="5" name="Subtitle 4">
            <a:extLst>
              <a:ext uri="{FF2B5EF4-FFF2-40B4-BE49-F238E27FC236}">
                <a16:creationId xmlns:a16="http://schemas.microsoft.com/office/drawing/2014/main" id="{7967B2BD-D687-B4A4-4F64-9878932C7399}"/>
              </a:ext>
            </a:extLst>
          </p:cNvPr>
          <p:cNvSpPr>
            <a:spLocks noGrp="1"/>
          </p:cNvSpPr>
          <p:nvPr>
            <p:ph type="subTitle" idx="1"/>
          </p:nvPr>
        </p:nvSpPr>
        <p:spPr/>
        <p:txBody>
          <a:bodyPr/>
          <a:lstStyle/>
          <a:p>
            <a:r>
              <a:rPr lang="en-US" dirty="0"/>
              <a:t>By Dr Rebecca Gordon</a:t>
            </a:r>
          </a:p>
          <a:p>
            <a:r>
              <a:rPr lang="en-US" dirty="0"/>
              <a:t>UCL Institute of Education</a:t>
            </a:r>
          </a:p>
        </p:txBody>
      </p:sp>
    </p:spTree>
    <p:extLst>
      <p:ext uri="{BB962C8B-B14F-4D97-AF65-F5344CB8AC3E}">
        <p14:creationId xmlns:p14="http://schemas.microsoft.com/office/powerpoint/2010/main" val="348950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37F1-DF28-5343-D66B-7F68876F0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3649D-9CC0-3022-4851-BB1514A1A1D2}"/>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55F8D126-6B03-8D31-9ACC-8694A69A2D9D}"/>
              </a:ext>
            </a:extLst>
          </p:cNvPr>
          <p:cNvSpPr>
            <a:spLocks noGrp="1"/>
          </p:cNvSpPr>
          <p:nvPr>
            <p:ph type="sldNum" sz="quarter" idx="12"/>
          </p:nvPr>
        </p:nvSpPr>
        <p:spPr/>
        <p:txBody>
          <a:bodyPr/>
          <a:lstStyle/>
          <a:p>
            <a:fld id="{F5084483-65D5-354F-BB34-08A2CEB2DCE1}" type="slidenum">
              <a:rPr lang="en-US" altLang="en-US" smtClean="0"/>
              <a:pPr/>
              <a:t>10</a:t>
            </a:fld>
            <a:endParaRPr lang="en-US" altLang="en-US"/>
          </a:p>
        </p:txBody>
      </p:sp>
      <p:sp>
        <p:nvSpPr>
          <p:cNvPr id="5" name="Content Placeholder 4">
            <a:extLst>
              <a:ext uri="{FF2B5EF4-FFF2-40B4-BE49-F238E27FC236}">
                <a16:creationId xmlns:a16="http://schemas.microsoft.com/office/drawing/2014/main" id="{EC9B18DC-B0D6-B19D-D81C-ED8D5F9E4E6C}"/>
              </a:ext>
            </a:extLst>
          </p:cNvPr>
          <p:cNvSpPr txBox="1">
            <a:spLocks noGrp="1"/>
          </p:cNvSpPr>
          <p:nvPr>
            <p:ph idx="1"/>
          </p:nvPr>
        </p:nvSpPr>
        <p:spPr>
          <a:xfrm>
            <a:off x="609599" y="2484824"/>
            <a:ext cx="10972800" cy="1101840"/>
          </a:xfrm>
          <a:prstGeom prst="rect">
            <a:avLst/>
          </a:prstGeom>
          <a:noFill/>
        </p:spPr>
        <p:txBody>
          <a:bodyPr wrap="square" rtlCol="0">
            <a:spAutoFit/>
          </a:bodyPr>
          <a:lstStyle/>
          <a:p>
            <a:pPr marL="0" indent="0">
              <a:buNone/>
            </a:pPr>
            <a:r>
              <a:rPr lang="en-US" dirty="0"/>
              <a:t>What does this involve?</a:t>
            </a:r>
          </a:p>
          <a:p>
            <a:r>
              <a:rPr lang="en-GB" sz="2800" dirty="0">
                <a:latin typeface="Calibri" panose="020F0502020204030204" pitchFamily="34" charset="0"/>
                <a:ea typeface="Calibri" panose="020F0502020204030204" pitchFamily="34" charset="0"/>
                <a:cs typeface="Times New Roman" panose="02020603050405020304" pitchFamily="18" charset="0"/>
              </a:rPr>
              <a:t>Visuospatial short-term storage and maintenance</a:t>
            </a:r>
          </a:p>
        </p:txBody>
      </p:sp>
      <p:pic>
        <p:nvPicPr>
          <p:cNvPr id="3" name="Picture 2" descr="The Joy of Reading Isn't Dead, Yet | NEA">
            <a:extLst>
              <a:ext uri="{FF2B5EF4-FFF2-40B4-BE49-F238E27FC236}">
                <a16:creationId xmlns:a16="http://schemas.microsoft.com/office/drawing/2014/main" id="{A2C11F0A-0234-5029-8795-0064EB8B5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029" y="4106507"/>
            <a:ext cx="1393371" cy="780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t 1: Visual-Spatial Processing - KNILT">
            <a:extLst>
              <a:ext uri="{FF2B5EF4-FFF2-40B4-BE49-F238E27FC236}">
                <a16:creationId xmlns:a16="http://schemas.microsoft.com/office/drawing/2014/main" id="{8CD6EF1B-9AB5-93DF-44E7-190AE9A2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993" y="4850443"/>
            <a:ext cx="1091293" cy="1091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yscalculia/Maths Processing Disorder ...">
            <a:extLst>
              <a:ext uri="{FF2B5EF4-FFF2-40B4-BE49-F238E27FC236}">
                <a16:creationId xmlns:a16="http://schemas.microsoft.com/office/drawing/2014/main" id="{1CCFD9A0-5354-EEBD-FE82-43DAF3D8B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565" y="4106507"/>
            <a:ext cx="1570264" cy="1570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ow Auditory Processing Affects Brain ...">
            <a:extLst>
              <a:ext uri="{FF2B5EF4-FFF2-40B4-BE49-F238E27FC236}">
                <a16:creationId xmlns:a16="http://schemas.microsoft.com/office/drawing/2014/main" id="{6B25C684-9AFB-F0FD-4A83-7088B496FA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86" t="8157" r="11429"/>
          <a:stretch/>
        </p:blipFill>
        <p:spPr bwMode="auto">
          <a:xfrm>
            <a:off x="7753351" y="4695227"/>
            <a:ext cx="2133600" cy="14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4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37319-F7F5-B796-1EB0-112A225A3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F2333-4D29-4A88-45D5-78D78DA55A05}"/>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864BFAB0-C26D-A340-DC58-DE94ECBB1979}"/>
              </a:ext>
            </a:extLst>
          </p:cNvPr>
          <p:cNvSpPr>
            <a:spLocks noGrp="1"/>
          </p:cNvSpPr>
          <p:nvPr>
            <p:ph type="sldNum" sz="quarter" idx="12"/>
          </p:nvPr>
        </p:nvSpPr>
        <p:spPr/>
        <p:txBody>
          <a:bodyPr/>
          <a:lstStyle/>
          <a:p>
            <a:fld id="{F5084483-65D5-354F-BB34-08A2CEB2DCE1}" type="slidenum">
              <a:rPr lang="en-US" altLang="en-US" smtClean="0"/>
              <a:pPr/>
              <a:t>11</a:t>
            </a:fld>
            <a:endParaRPr lang="en-US" altLang="en-US"/>
          </a:p>
        </p:txBody>
      </p:sp>
      <p:sp>
        <p:nvSpPr>
          <p:cNvPr id="5" name="Content Placeholder 4">
            <a:extLst>
              <a:ext uri="{FF2B5EF4-FFF2-40B4-BE49-F238E27FC236}">
                <a16:creationId xmlns:a16="http://schemas.microsoft.com/office/drawing/2014/main" id="{337349D6-8E57-A0F3-E161-3C37631F85F8}"/>
              </a:ext>
            </a:extLst>
          </p:cNvPr>
          <p:cNvSpPr txBox="1">
            <a:spLocks noGrp="1"/>
          </p:cNvSpPr>
          <p:nvPr>
            <p:ph idx="1"/>
          </p:nvPr>
        </p:nvSpPr>
        <p:spPr>
          <a:xfrm>
            <a:off x="609599" y="2816923"/>
            <a:ext cx="10972800" cy="2800767"/>
          </a:xfrm>
          <a:prstGeom prst="rect">
            <a:avLst/>
          </a:prstGeom>
          <a:noFill/>
        </p:spPr>
        <p:txBody>
          <a:bodyPr wrap="square" rtlCol="0">
            <a:spAutoFit/>
          </a:bodyPr>
          <a:lstStyle/>
          <a:p>
            <a:r>
              <a:rPr lang="en-US" dirty="0"/>
              <a:t>Executive function</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Inhibitory control/inhibition</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Attentional control/switching/flexibility</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Updating verbal and visuospatial information and maintaining it for short periods</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In novel situations (i.e. not automatised behaviours)</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In pursuit of a known goal</a:t>
            </a:r>
          </a:p>
        </p:txBody>
      </p:sp>
    </p:spTree>
    <p:extLst>
      <p:ext uri="{BB962C8B-B14F-4D97-AF65-F5344CB8AC3E}">
        <p14:creationId xmlns:p14="http://schemas.microsoft.com/office/powerpoint/2010/main" val="403320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62ADC-5DC3-3302-82FD-C0DC92BC0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C0D76-DC9A-AA6F-C824-120CA92BAA71}"/>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E658D904-7589-9F9D-BACA-1CAA1CAB4AB5}"/>
              </a:ext>
            </a:extLst>
          </p:cNvPr>
          <p:cNvSpPr>
            <a:spLocks noGrp="1"/>
          </p:cNvSpPr>
          <p:nvPr>
            <p:ph type="sldNum" sz="quarter" idx="12"/>
          </p:nvPr>
        </p:nvSpPr>
        <p:spPr/>
        <p:txBody>
          <a:bodyPr/>
          <a:lstStyle/>
          <a:p>
            <a:fld id="{F5084483-65D5-354F-BB34-08A2CEB2DCE1}" type="slidenum">
              <a:rPr lang="en-US" altLang="en-US" smtClean="0"/>
              <a:pPr/>
              <a:t>12</a:t>
            </a:fld>
            <a:endParaRPr lang="en-US" altLang="en-US"/>
          </a:p>
        </p:txBody>
      </p:sp>
      <p:sp>
        <p:nvSpPr>
          <p:cNvPr id="5" name="Content Placeholder 4">
            <a:extLst>
              <a:ext uri="{FF2B5EF4-FFF2-40B4-BE49-F238E27FC236}">
                <a16:creationId xmlns:a16="http://schemas.microsoft.com/office/drawing/2014/main" id="{FAF688B3-C11A-39DE-90DE-89DFF06FA2EE}"/>
              </a:ext>
            </a:extLst>
          </p:cNvPr>
          <p:cNvSpPr txBox="1">
            <a:spLocks noGrp="1"/>
          </p:cNvSpPr>
          <p:nvPr>
            <p:ph idx="1"/>
          </p:nvPr>
        </p:nvSpPr>
        <p:spPr>
          <a:xfrm>
            <a:off x="720436" y="2581532"/>
            <a:ext cx="9393382" cy="3539430"/>
          </a:xfrm>
          <a:prstGeom prst="rect">
            <a:avLst/>
          </a:prstGeom>
          <a:noFill/>
        </p:spPr>
        <p:txBody>
          <a:bodyPr wrap="square" rtlCol="0">
            <a:spAutoFit/>
          </a:bodyPr>
          <a:lstStyle/>
          <a:p>
            <a:pPr marL="0" indent="0">
              <a:buNone/>
            </a:pPr>
            <a:r>
              <a:rPr lang="en-US" dirty="0"/>
              <a:t>Different theories and models</a:t>
            </a:r>
          </a:p>
          <a:p>
            <a:r>
              <a:rPr lang="en-US" sz="2400" dirty="0"/>
              <a:t>Baddeley and Hitch (1974) model</a:t>
            </a:r>
          </a:p>
          <a:p>
            <a:r>
              <a:rPr lang="en-US" sz="2400" dirty="0"/>
              <a:t>Central executive:</a:t>
            </a:r>
          </a:p>
          <a:p>
            <a:pPr lvl="1"/>
            <a:r>
              <a:rPr lang="en-US" sz="2000" dirty="0"/>
              <a:t>Switching</a:t>
            </a:r>
          </a:p>
          <a:p>
            <a:pPr lvl="1"/>
            <a:r>
              <a:rPr lang="en-US" sz="2000" dirty="0"/>
              <a:t>Inhibitory and interference control</a:t>
            </a:r>
          </a:p>
          <a:p>
            <a:r>
              <a:rPr lang="en-US" sz="2400" dirty="0"/>
              <a:t>Short term verbal and visuospatial stores</a:t>
            </a:r>
          </a:p>
          <a:p>
            <a:r>
              <a:rPr lang="en-US" sz="2400" dirty="0"/>
              <a:t>Episodic buffer</a:t>
            </a:r>
          </a:p>
          <a:p>
            <a:endParaRPr lang="en-US" sz="2400" dirty="0"/>
          </a:p>
        </p:txBody>
      </p:sp>
      <p:pic>
        <p:nvPicPr>
          <p:cNvPr id="1026" name="Picture 2" descr="The Baddeley and Hitch Model of Working Memory (WM ...">
            <a:extLst>
              <a:ext uri="{FF2B5EF4-FFF2-40B4-BE49-F238E27FC236}">
                <a16:creationId xmlns:a16="http://schemas.microsoft.com/office/drawing/2014/main" id="{5CFC4BD7-C6D5-44A2-FC71-66920F5E15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706"/>
          <a:stretch/>
        </p:blipFill>
        <p:spPr bwMode="auto">
          <a:xfrm>
            <a:off x="7622274" y="4624714"/>
            <a:ext cx="4192770" cy="20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9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05C24-011D-D6F5-B6B0-3B71EE4D9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7017B-ACC9-3066-B3FA-261DF516EE47}"/>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62057A20-3095-5DCD-0FCE-F445AEA8D619}"/>
              </a:ext>
            </a:extLst>
          </p:cNvPr>
          <p:cNvSpPr>
            <a:spLocks noGrp="1"/>
          </p:cNvSpPr>
          <p:nvPr>
            <p:ph type="sldNum" sz="quarter" idx="12"/>
          </p:nvPr>
        </p:nvSpPr>
        <p:spPr/>
        <p:txBody>
          <a:bodyPr/>
          <a:lstStyle/>
          <a:p>
            <a:fld id="{F5084483-65D5-354F-BB34-08A2CEB2DCE1}" type="slidenum">
              <a:rPr lang="en-US" altLang="en-US" smtClean="0"/>
              <a:pPr/>
              <a:t>13</a:t>
            </a:fld>
            <a:endParaRPr lang="en-US" altLang="en-US"/>
          </a:p>
        </p:txBody>
      </p:sp>
      <p:sp>
        <p:nvSpPr>
          <p:cNvPr id="5" name="Content Placeholder 4">
            <a:extLst>
              <a:ext uri="{FF2B5EF4-FFF2-40B4-BE49-F238E27FC236}">
                <a16:creationId xmlns:a16="http://schemas.microsoft.com/office/drawing/2014/main" id="{9D60F2FE-73FC-6C46-8AFF-643B7FC9A346}"/>
              </a:ext>
            </a:extLst>
          </p:cNvPr>
          <p:cNvSpPr txBox="1">
            <a:spLocks noGrp="1"/>
          </p:cNvSpPr>
          <p:nvPr>
            <p:ph idx="1"/>
          </p:nvPr>
        </p:nvSpPr>
        <p:spPr>
          <a:xfrm>
            <a:off x="609599" y="2816923"/>
            <a:ext cx="10972800" cy="3096232"/>
          </a:xfrm>
          <a:prstGeom prst="rect">
            <a:avLst/>
          </a:prstGeom>
          <a:noFill/>
        </p:spPr>
        <p:txBody>
          <a:bodyPr wrap="square" rtlCol="0">
            <a:spAutoFit/>
          </a:bodyPr>
          <a:lstStyle/>
          <a:p>
            <a:r>
              <a:rPr lang="en-US" dirty="0"/>
              <a:t>Why am I telling you this?</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Disambiguation</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WM isn’t one thing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Variability in terminology in research literature</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…and in DfE literature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sz="2000" dirty="0">
                <a:latin typeface="Calibri" panose="020F0502020204030204" pitchFamily="34" charset="0"/>
                <a:cs typeface="Times New Roman" panose="02020603050405020304" pitchFamily="18" charset="0"/>
              </a:rPr>
              <a:t>Executive function referred to in Development Matters curriculum guidance (DfE, 2023)</a:t>
            </a:r>
          </a:p>
          <a:p>
            <a:pPr lvl="2"/>
            <a:r>
              <a:rPr lang="en-US" sz="2000" dirty="0">
                <a:latin typeface="Calibri" panose="020F0502020204030204" pitchFamily="34" charset="0"/>
                <a:cs typeface="Times New Roman" panose="02020603050405020304" pitchFamily="18" charset="0"/>
              </a:rPr>
              <a:t>Working memory referred to in the Early Career Framework (DfE, 2024)</a:t>
            </a:r>
            <a:endParaRPr lang="en-GB" sz="20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75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40E2-A474-CF99-93DA-620B6BA43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DE66D-DDD1-892E-51A8-4D79608DEEBB}"/>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C21CA8EA-CA40-77AD-4878-1D08BBFF2097}"/>
              </a:ext>
            </a:extLst>
          </p:cNvPr>
          <p:cNvSpPr>
            <a:spLocks noGrp="1"/>
          </p:cNvSpPr>
          <p:nvPr>
            <p:ph type="sldNum" sz="quarter" idx="12"/>
          </p:nvPr>
        </p:nvSpPr>
        <p:spPr/>
        <p:txBody>
          <a:bodyPr/>
          <a:lstStyle/>
          <a:p>
            <a:fld id="{F5084483-65D5-354F-BB34-08A2CEB2DCE1}" type="slidenum">
              <a:rPr lang="en-US" altLang="en-US" smtClean="0"/>
              <a:pPr/>
              <a:t>14</a:t>
            </a:fld>
            <a:endParaRPr lang="en-US" altLang="en-US"/>
          </a:p>
        </p:txBody>
      </p:sp>
      <p:sp>
        <p:nvSpPr>
          <p:cNvPr id="5" name="Content Placeholder 4">
            <a:extLst>
              <a:ext uri="{FF2B5EF4-FFF2-40B4-BE49-F238E27FC236}">
                <a16:creationId xmlns:a16="http://schemas.microsoft.com/office/drawing/2014/main" id="{134F9EBA-B411-4DDF-22E7-9E80DEBC2D6D}"/>
              </a:ext>
            </a:extLst>
          </p:cNvPr>
          <p:cNvSpPr txBox="1">
            <a:spLocks noGrp="1"/>
          </p:cNvSpPr>
          <p:nvPr>
            <p:ph idx="1"/>
          </p:nvPr>
        </p:nvSpPr>
        <p:spPr>
          <a:xfrm>
            <a:off x="609599" y="2850928"/>
            <a:ext cx="10972800" cy="1569660"/>
          </a:xfrm>
          <a:prstGeom prst="rect">
            <a:avLst/>
          </a:prstGeom>
          <a:noFill/>
        </p:spPr>
        <p:txBody>
          <a:bodyPr wrap="square" rtlCol="0">
            <a:spAutoFit/>
          </a:bodyPr>
          <a:lstStyle/>
          <a:p>
            <a:pPr marL="0" indent="0" algn="ctr">
              <a:buNone/>
            </a:pPr>
            <a:r>
              <a:rPr lang="en-US" dirty="0"/>
              <a:t>A set of abilities and skills that facilitate the concurrent processing, manipulation and maintenance of information for short periods of time in the pursuit of a known goal.</a:t>
            </a:r>
          </a:p>
        </p:txBody>
      </p:sp>
    </p:spTree>
    <p:extLst>
      <p:ext uri="{BB962C8B-B14F-4D97-AF65-F5344CB8AC3E}">
        <p14:creationId xmlns:p14="http://schemas.microsoft.com/office/powerpoint/2010/main" val="1223405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F9EC-B825-4699-1D46-A5D137D67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0940E-E975-69C9-C532-8D68EBCAFFF7}"/>
              </a:ext>
            </a:extLst>
          </p:cNvPr>
          <p:cNvSpPr>
            <a:spLocks noGrp="1"/>
          </p:cNvSpPr>
          <p:nvPr>
            <p:ph type="title"/>
          </p:nvPr>
        </p:nvSpPr>
        <p:spPr/>
        <p:txBody>
          <a:bodyPr/>
          <a:lstStyle/>
          <a:p>
            <a:r>
              <a:rPr lang="en-US" dirty="0"/>
              <a:t>Today’s takeaways:</a:t>
            </a:r>
          </a:p>
        </p:txBody>
      </p:sp>
      <p:sp>
        <p:nvSpPr>
          <p:cNvPr id="4" name="Slide Number Placeholder 3">
            <a:extLst>
              <a:ext uri="{FF2B5EF4-FFF2-40B4-BE49-F238E27FC236}">
                <a16:creationId xmlns:a16="http://schemas.microsoft.com/office/drawing/2014/main" id="{502DE478-22D4-C1D8-505B-7488BF0FE2FF}"/>
              </a:ext>
            </a:extLst>
          </p:cNvPr>
          <p:cNvSpPr>
            <a:spLocks noGrp="1"/>
          </p:cNvSpPr>
          <p:nvPr>
            <p:ph type="sldNum" sz="quarter" idx="12"/>
          </p:nvPr>
        </p:nvSpPr>
        <p:spPr/>
        <p:txBody>
          <a:bodyPr/>
          <a:lstStyle/>
          <a:p>
            <a:fld id="{F5084483-65D5-354F-BB34-08A2CEB2DCE1}" type="slidenum">
              <a:rPr lang="en-US" altLang="en-US" smtClean="0"/>
              <a:pPr/>
              <a:t>15</a:t>
            </a:fld>
            <a:endParaRPr lang="en-US" altLang="en-US"/>
          </a:p>
        </p:txBody>
      </p:sp>
      <p:sp>
        <p:nvSpPr>
          <p:cNvPr id="5" name="Content Placeholder 4">
            <a:extLst>
              <a:ext uri="{FF2B5EF4-FFF2-40B4-BE49-F238E27FC236}">
                <a16:creationId xmlns:a16="http://schemas.microsoft.com/office/drawing/2014/main" id="{D2C9BD9A-6FF9-6548-1C9E-ACB6959CC92A}"/>
              </a:ext>
            </a:extLst>
          </p:cNvPr>
          <p:cNvSpPr txBox="1">
            <a:spLocks noGrp="1"/>
          </p:cNvSpPr>
          <p:nvPr>
            <p:ph idx="1"/>
          </p:nvPr>
        </p:nvSpPr>
        <p:spPr>
          <a:xfrm>
            <a:off x="609600" y="2659837"/>
            <a:ext cx="10972800" cy="2357568"/>
          </a:xfrm>
          <a:prstGeom prst="rect">
            <a:avLst/>
          </a:prstGeom>
          <a:noFill/>
        </p:spPr>
        <p:txBody>
          <a:bodyPr wrap="square" rtlCol="0">
            <a:spAutoFit/>
          </a:bodyPr>
          <a:lstStyle/>
          <a:p>
            <a:pPr marL="0" indent="0">
              <a:buNone/>
            </a:pPr>
            <a:r>
              <a:rPr lang="en-US" dirty="0"/>
              <a:t>Understand…:</a:t>
            </a:r>
          </a:p>
          <a:p>
            <a:r>
              <a:rPr lang="en-US" dirty="0">
                <a:solidFill>
                  <a:schemeClr val="bg1">
                    <a:lumMod val="85000"/>
                  </a:schemeClr>
                </a:solidFill>
              </a:rPr>
              <a:t>…what working memory is</a:t>
            </a:r>
          </a:p>
          <a:p>
            <a:r>
              <a:rPr lang="en-US" dirty="0"/>
              <a:t>…its role in education</a:t>
            </a:r>
          </a:p>
          <a:p>
            <a:r>
              <a:rPr lang="en-US" dirty="0">
                <a:solidFill>
                  <a:schemeClr val="bg1">
                    <a:lumMod val="85000"/>
                  </a:schemeClr>
                </a:solidFill>
              </a:rPr>
              <a:t>…how it develops</a:t>
            </a:r>
          </a:p>
        </p:txBody>
      </p:sp>
    </p:spTree>
    <p:extLst>
      <p:ext uri="{BB962C8B-B14F-4D97-AF65-F5344CB8AC3E}">
        <p14:creationId xmlns:p14="http://schemas.microsoft.com/office/powerpoint/2010/main" val="127233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FC967-E7BA-10F5-A13D-B0D156050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ACE2F-B446-5E96-D2BE-DCAACF1E9A45}"/>
              </a:ext>
            </a:extLst>
          </p:cNvPr>
          <p:cNvSpPr>
            <a:spLocks noGrp="1"/>
          </p:cNvSpPr>
          <p:nvPr>
            <p:ph type="title"/>
          </p:nvPr>
        </p:nvSpPr>
        <p:spPr>
          <a:xfrm>
            <a:off x="609599" y="1590107"/>
            <a:ext cx="11385553" cy="894717"/>
          </a:xfrm>
        </p:spPr>
        <p:txBody>
          <a:bodyPr/>
          <a:lstStyle/>
          <a:p>
            <a:r>
              <a:rPr lang="en-US" dirty="0"/>
              <a:t>Working memory and education</a:t>
            </a:r>
          </a:p>
        </p:txBody>
      </p:sp>
      <p:sp>
        <p:nvSpPr>
          <p:cNvPr id="4" name="Slide Number Placeholder 3">
            <a:extLst>
              <a:ext uri="{FF2B5EF4-FFF2-40B4-BE49-F238E27FC236}">
                <a16:creationId xmlns:a16="http://schemas.microsoft.com/office/drawing/2014/main" id="{EC214F96-822A-5E56-786B-B32D669312E5}"/>
              </a:ext>
            </a:extLst>
          </p:cNvPr>
          <p:cNvSpPr>
            <a:spLocks noGrp="1"/>
          </p:cNvSpPr>
          <p:nvPr>
            <p:ph type="sldNum" sz="quarter" idx="12"/>
          </p:nvPr>
        </p:nvSpPr>
        <p:spPr/>
        <p:txBody>
          <a:bodyPr/>
          <a:lstStyle/>
          <a:p>
            <a:fld id="{F5084483-65D5-354F-BB34-08A2CEB2DCE1}" type="slidenum">
              <a:rPr lang="en-US" altLang="en-US" smtClean="0"/>
              <a:pPr/>
              <a:t>16</a:t>
            </a:fld>
            <a:endParaRPr lang="en-US" altLang="en-US"/>
          </a:p>
        </p:txBody>
      </p:sp>
      <p:sp>
        <p:nvSpPr>
          <p:cNvPr id="5" name="Content Placeholder 4">
            <a:extLst>
              <a:ext uri="{FF2B5EF4-FFF2-40B4-BE49-F238E27FC236}">
                <a16:creationId xmlns:a16="http://schemas.microsoft.com/office/drawing/2014/main" id="{5A5F5753-9A51-0D86-1D77-F37CD7301141}"/>
              </a:ext>
            </a:extLst>
          </p:cNvPr>
          <p:cNvSpPr txBox="1">
            <a:spLocks noGrp="1"/>
          </p:cNvSpPr>
          <p:nvPr>
            <p:ph idx="1"/>
          </p:nvPr>
        </p:nvSpPr>
        <p:spPr>
          <a:xfrm>
            <a:off x="609599" y="2850928"/>
            <a:ext cx="10972800" cy="2726900"/>
          </a:xfrm>
          <a:prstGeom prst="rect">
            <a:avLst/>
          </a:prstGeom>
          <a:noFill/>
        </p:spPr>
        <p:txBody>
          <a:bodyPr wrap="square" rtlCol="0">
            <a:spAutoFit/>
          </a:bodyPr>
          <a:lstStyle/>
          <a:p>
            <a:r>
              <a:rPr lang="en-US" dirty="0"/>
              <a:t>Very strong link between performance on WM tasks and:</a:t>
            </a:r>
          </a:p>
          <a:p>
            <a:pPr lvl="1"/>
            <a:r>
              <a:rPr lang="en-US" dirty="0"/>
              <a:t>educational outcomes generally</a:t>
            </a:r>
          </a:p>
          <a:p>
            <a:pPr lvl="1"/>
            <a:r>
              <a:rPr lang="en-US" dirty="0"/>
              <a:t>Numeracy</a:t>
            </a:r>
          </a:p>
          <a:p>
            <a:pPr lvl="1"/>
            <a:r>
              <a:rPr lang="en-US" dirty="0"/>
              <a:t>Literacy</a:t>
            </a:r>
          </a:p>
          <a:p>
            <a:r>
              <a:rPr lang="en-US" dirty="0"/>
              <a:t>Impaired WM is related to poorer academic outcomes</a:t>
            </a:r>
          </a:p>
        </p:txBody>
      </p:sp>
    </p:spTree>
    <p:extLst>
      <p:ext uri="{BB962C8B-B14F-4D97-AF65-F5344CB8AC3E}">
        <p14:creationId xmlns:p14="http://schemas.microsoft.com/office/powerpoint/2010/main" val="155516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A30B-AA92-56D6-EF2E-69A0239BA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5D158-E857-42D4-5B14-864EF67131F9}"/>
              </a:ext>
            </a:extLst>
          </p:cNvPr>
          <p:cNvSpPr>
            <a:spLocks noGrp="1"/>
          </p:cNvSpPr>
          <p:nvPr>
            <p:ph type="title"/>
          </p:nvPr>
        </p:nvSpPr>
        <p:spPr>
          <a:xfrm>
            <a:off x="609599" y="1590107"/>
            <a:ext cx="11385553" cy="894717"/>
          </a:xfrm>
        </p:spPr>
        <p:txBody>
          <a:bodyPr/>
          <a:lstStyle/>
          <a:p>
            <a:r>
              <a:rPr lang="en-US" dirty="0"/>
              <a:t>Why does it matter in the classroom</a:t>
            </a:r>
          </a:p>
        </p:txBody>
      </p:sp>
      <p:sp>
        <p:nvSpPr>
          <p:cNvPr id="4" name="Slide Number Placeholder 3">
            <a:extLst>
              <a:ext uri="{FF2B5EF4-FFF2-40B4-BE49-F238E27FC236}">
                <a16:creationId xmlns:a16="http://schemas.microsoft.com/office/drawing/2014/main" id="{F5B5F0C9-E8A4-A206-DF65-0105B1B3D1BC}"/>
              </a:ext>
            </a:extLst>
          </p:cNvPr>
          <p:cNvSpPr>
            <a:spLocks noGrp="1"/>
          </p:cNvSpPr>
          <p:nvPr>
            <p:ph type="sldNum" sz="quarter" idx="12"/>
          </p:nvPr>
        </p:nvSpPr>
        <p:spPr/>
        <p:txBody>
          <a:bodyPr/>
          <a:lstStyle/>
          <a:p>
            <a:fld id="{F5084483-65D5-354F-BB34-08A2CEB2DCE1}" type="slidenum">
              <a:rPr lang="en-US" altLang="en-US" smtClean="0"/>
              <a:pPr/>
              <a:t>17</a:t>
            </a:fld>
            <a:endParaRPr lang="en-US" altLang="en-US"/>
          </a:p>
        </p:txBody>
      </p:sp>
      <p:sp>
        <p:nvSpPr>
          <p:cNvPr id="5" name="Content Placeholder 4">
            <a:extLst>
              <a:ext uri="{FF2B5EF4-FFF2-40B4-BE49-F238E27FC236}">
                <a16:creationId xmlns:a16="http://schemas.microsoft.com/office/drawing/2014/main" id="{B3856C78-0774-ECDC-9D59-B30F77BA4761}"/>
              </a:ext>
            </a:extLst>
          </p:cNvPr>
          <p:cNvSpPr txBox="1">
            <a:spLocks noGrp="1"/>
          </p:cNvSpPr>
          <p:nvPr>
            <p:ph idx="1"/>
          </p:nvPr>
        </p:nvSpPr>
        <p:spPr>
          <a:xfrm>
            <a:off x="609598" y="2484824"/>
            <a:ext cx="11385553" cy="4992136"/>
          </a:xfrm>
          <a:prstGeom prst="rect">
            <a:avLst/>
          </a:prstGeom>
          <a:noFill/>
        </p:spPr>
        <p:txBody>
          <a:bodyPr wrap="square" rtlCol="0">
            <a:spAutoFit/>
          </a:bodyPr>
          <a:lstStyle/>
          <a:p>
            <a:r>
              <a:rPr lang="en-GB" b="0" i="0" dirty="0">
                <a:solidFill>
                  <a:srgbClr val="1F1F1F"/>
                </a:solidFill>
                <a:effectLst/>
                <a:latin typeface="ElsevierGulliver"/>
              </a:rPr>
              <a:t>WM required to:</a:t>
            </a:r>
          </a:p>
          <a:p>
            <a:pPr lvl="1"/>
            <a:r>
              <a:rPr lang="en-GB" b="0" i="0" dirty="0">
                <a:solidFill>
                  <a:srgbClr val="1F1F1F"/>
                </a:solidFill>
                <a:effectLst/>
                <a:latin typeface="ElsevierGulliver"/>
              </a:rPr>
              <a:t>remember classroom instructions</a:t>
            </a:r>
          </a:p>
          <a:p>
            <a:pPr lvl="1"/>
            <a:r>
              <a:rPr lang="en-GB" b="0" i="0" dirty="0">
                <a:solidFill>
                  <a:srgbClr val="1F1F1F"/>
                </a:solidFill>
                <a:effectLst/>
                <a:latin typeface="ElsevierGulliver"/>
              </a:rPr>
              <a:t>storing and processing information</a:t>
            </a:r>
          </a:p>
          <a:p>
            <a:pPr lvl="1"/>
            <a:r>
              <a:rPr lang="en-GB" b="0" i="0" dirty="0">
                <a:solidFill>
                  <a:srgbClr val="1F1F1F"/>
                </a:solidFill>
                <a:effectLst/>
                <a:latin typeface="ElsevierGulliver"/>
              </a:rPr>
              <a:t>keeping track of progress in difficult tasks</a:t>
            </a:r>
          </a:p>
          <a:p>
            <a:r>
              <a:rPr lang="en-GB" b="0" i="0" dirty="0">
                <a:solidFill>
                  <a:srgbClr val="1F1F1F"/>
                </a:solidFill>
                <a:effectLst/>
                <a:latin typeface="ElsevierGulliver"/>
              </a:rPr>
              <a:t>Cumulative effect</a:t>
            </a:r>
          </a:p>
          <a:p>
            <a:pPr lvl="1"/>
            <a:r>
              <a:rPr lang="en-GB" b="0" i="0" dirty="0">
                <a:solidFill>
                  <a:srgbClr val="1F1F1F"/>
                </a:solidFill>
                <a:effectLst/>
                <a:latin typeface="ElsevierGulliver"/>
              </a:rPr>
              <a:t>Impaired ability to learn earlier information jeopardizes subsequent learning</a:t>
            </a:r>
          </a:p>
          <a:p>
            <a:endParaRPr lang="en-GB" dirty="0">
              <a:solidFill>
                <a:srgbClr val="1F1F1F"/>
              </a:solidFill>
              <a:latin typeface="ElsevierGulliver"/>
            </a:endParaRPr>
          </a:p>
          <a:p>
            <a:endParaRPr lang="en-US" dirty="0"/>
          </a:p>
        </p:txBody>
      </p:sp>
    </p:spTree>
    <p:extLst>
      <p:ext uri="{BB962C8B-B14F-4D97-AF65-F5344CB8AC3E}">
        <p14:creationId xmlns:p14="http://schemas.microsoft.com/office/powerpoint/2010/main" val="57277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9A39-5C69-944C-57D8-86BAE4E90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D3729-B63A-5CB3-2752-75F0D01C5DB3}"/>
              </a:ext>
            </a:extLst>
          </p:cNvPr>
          <p:cNvSpPr>
            <a:spLocks noGrp="1"/>
          </p:cNvSpPr>
          <p:nvPr>
            <p:ph type="title"/>
          </p:nvPr>
        </p:nvSpPr>
        <p:spPr>
          <a:xfrm>
            <a:off x="609599" y="1590107"/>
            <a:ext cx="11385553" cy="894717"/>
          </a:xfrm>
        </p:spPr>
        <p:txBody>
          <a:bodyPr/>
          <a:lstStyle/>
          <a:p>
            <a:r>
              <a:rPr lang="en-US" dirty="0"/>
              <a:t>Isn’t it just intelligence?</a:t>
            </a:r>
          </a:p>
        </p:txBody>
      </p:sp>
      <p:sp>
        <p:nvSpPr>
          <p:cNvPr id="4" name="Slide Number Placeholder 3">
            <a:extLst>
              <a:ext uri="{FF2B5EF4-FFF2-40B4-BE49-F238E27FC236}">
                <a16:creationId xmlns:a16="http://schemas.microsoft.com/office/drawing/2014/main" id="{50BF05D0-1A37-CF19-0EA4-FA84B5967873}"/>
              </a:ext>
            </a:extLst>
          </p:cNvPr>
          <p:cNvSpPr>
            <a:spLocks noGrp="1"/>
          </p:cNvSpPr>
          <p:nvPr>
            <p:ph type="sldNum" sz="quarter" idx="12"/>
          </p:nvPr>
        </p:nvSpPr>
        <p:spPr/>
        <p:txBody>
          <a:bodyPr/>
          <a:lstStyle/>
          <a:p>
            <a:fld id="{F5084483-65D5-354F-BB34-08A2CEB2DCE1}" type="slidenum">
              <a:rPr lang="en-US" altLang="en-US" smtClean="0"/>
              <a:pPr/>
              <a:t>18</a:t>
            </a:fld>
            <a:endParaRPr lang="en-US" altLang="en-US"/>
          </a:p>
        </p:txBody>
      </p:sp>
      <p:sp>
        <p:nvSpPr>
          <p:cNvPr id="5" name="Content Placeholder 4">
            <a:extLst>
              <a:ext uri="{FF2B5EF4-FFF2-40B4-BE49-F238E27FC236}">
                <a16:creationId xmlns:a16="http://schemas.microsoft.com/office/drawing/2014/main" id="{11AB4650-166E-F511-320E-6B59B084848D}"/>
              </a:ext>
            </a:extLst>
          </p:cNvPr>
          <p:cNvSpPr txBox="1">
            <a:spLocks noGrp="1"/>
          </p:cNvSpPr>
          <p:nvPr>
            <p:ph idx="1"/>
          </p:nvPr>
        </p:nvSpPr>
        <p:spPr>
          <a:xfrm>
            <a:off x="609598" y="2484824"/>
            <a:ext cx="11385553" cy="3317831"/>
          </a:xfrm>
          <a:prstGeom prst="rect">
            <a:avLst/>
          </a:prstGeom>
          <a:noFill/>
        </p:spPr>
        <p:txBody>
          <a:bodyPr wrap="square" rtlCol="0">
            <a:spAutoFit/>
          </a:bodyPr>
          <a:lstStyle/>
          <a:p>
            <a:r>
              <a:rPr lang="en-GB" b="0" i="0" dirty="0">
                <a:solidFill>
                  <a:srgbClr val="1F1F1F"/>
                </a:solidFill>
                <a:effectLst/>
                <a:latin typeface="ElsevierGulliver"/>
              </a:rPr>
              <a:t>Is WM a proxy for IQ or a unique ability for learning?</a:t>
            </a:r>
          </a:p>
          <a:p>
            <a:r>
              <a:rPr lang="en-GB" b="0" i="0" dirty="0">
                <a:solidFill>
                  <a:srgbClr val="1F1F1F"/>
                </a:solidFill>
                <a:effectLst/>
                <a:latin typeface="ElsevierGulliver"/>
              </a:rPr>
              <a:t>A lot of evidence that it isn’t…in childhood</a:t>
            </a:r>
          </a:p>
          <a:p>
            <a:r>
              <a:rPr lang="en-GB" dirty="0">
                <a:solidFill>
                  <a:srgbClr val="1F1F1F"/>
                </a:solidFill>
                <a:latin typeface="ElsevierGulliver"/>
              </a:rPr>
              <a:t>Longitudinal study by </a:t>
            </a:r>
            <a:r>
              <a:rPr lang="en-US" dirty="0">
                <a:solidFill>
                  <a:srgbClr val="1F1F1F"/>
                </a:solidFill>
                <a:latin typeface="ElsevierGulliver"/>
              </a:rPr>
              <a:t>Alloway and Alloway (2010)</a:t>
            </a:r>
            <a:endParaRPr lang="en-GB" dirty="0">
              <a:solidFill>
                <a:srgbClr val="1F1F1F"/>
              </a:solidFill>
              <a:latin typeface="ElsevierGulliver"/>
            </a:endParaRPr>
          </a:p>
          <a:p>
            <a:pPr lvl="1"/>
            <a:r>
              <a:rPr lang="en-GB" dirty="0">
                <a:solidFill>
                  <a:srgbClr val="1F1F1F"/>
                </a:solidFill>
                <a:latin typeface="ElsevierGulliver"/>
              </a:rPr>
              <a:t>Measured WM and IQ at 5 years and then 6 years later (at 11 years)</a:t>
            </a:r>
            <a:endParaRPr lang="en-GB" b="0" i="0" dirty="0">
              <a:solidFill>
                <a:srgbClr val="1F1F1F"/>
              </a:solidFill>
              <a:effectLst/>
              <a:latin typeface="ElsevierGulliver"/>
            </a:endParaRPr>
          </a:p>
          <a:p>
            <a:pPr lvl="1"/>
            <a:r>
              <a:rPr lang="en-GB" b="0" i="0" dirty="0">
                <a:solidFill>
                  <a:srgbClr val="1F1F1F"/>
                </a:solidFill>
                <a:effectLst/>
                <a:latin typeface="ElsevierGulliver"/>
              </a:rPr>
              <a:t>WM at 5 yrs was best predictor of literacy and numeracy at 11 yrs</a:t>
            </a:r>
          </a:p>
          <a:p>
            <a:pPr lvl="1"/>
            <a:r>
              <a:rPr lang="en-GB" b="0" i="0" dirty="0">
                <a:solidFill>
                  <a:srgbClr val="1F1F1F"/>
                </a:solidFill>
                <a:effectLst/>
                <a:latin typeface="ElsevierGulliver"/>
              </a:rPr>
              <a:t>IQ was a much weaker predictor</a:t>
            </a:r>
          </a:p>
        </p:txBody>
      </p:sp>
      <p:sp>
        <p:nvSpPr>
          <p:cNvPr id="3" name="TextBox 2">
            <a:extLst>
              <a:ext uri="{FF2B5EF4-FFF2-40B4-BE49-F238E27FC236}">
                <a16:creationId xmlns:a16="http://schemas.microsoft.com/office/drawing/2014/main" id="{216415C1-3A6F-F9E3-53A8-DA8141FEC19A}"/>
              </a:ext>
            </a:extLst>
          </p:cNvPr>
          <p:cNvSpPr txBox="1"/>
          <p:nvPr/>
        </p:nvSpPr>
        <p:spPr>
          <a:xfrm>
            <a:off x="6697683" y="6024254"/>
            <a:ext cx="3420094" cy="369332"/>
          </a:xfrm>
          <a:prstGeom prst="rect">
            <a:avLst/>
          </a:prstGeom>
          <a:noFill/>
        </p:spPr>
        <p:txBody>
          <a:bodyPr wrap="square" rtlCol="0">
            <a:spAutoFit/>
          </a:bodyPr>
          <a:lstStyle/>
          <a:p>
            <a:r>
              <a:rPr lang="en-US" dirty="0"/>
              <a:t>Alloway and Alloway (2010)</a:t>
            </a:r>
          </a:p>
        </p:txBody>
      </p:sp>
    </p:spTree>
    <p:extLst>
      <p:ext uri="{BB962C8B-B14F-4D97-AF65-F5344CB8AC3E}">
        <p14:creationId xmlns:p14="http://schemas.microsoft.com/office/powerpoint/2010/main" val="91740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A4093-3430-F161-24E2-2445E5BDF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B2580-4CEE-3B30-8148-249703972012}"/>
              </a:ext>
            </a:extLst>
          </p:cNvPr>
          <p:cNvSpPr>
            <a:spLocks noGrp="1"/>
          </p:cNvSpPr>
          <p:nvPr>
            <p:ph type="title"/>
          </p:nvPr>
        </p:nvSpPr>
        <p:spPr>
          <a:xfrm>
            <a:off x="609599" y="1590107"/>
            <a:ext cx="11385553" cy="894717"/>
          </a:xfrm>
        </p:spPr>
        <p:txBody>
          <a:bodyPr/>
          <a:lstStyle/>
          <a:p>
            <a:r>
              <a:rPr lang="en-US" dirty="0"/>
              <a:t>Working memory and IQ</a:t>
            </a:r>
          </a:p>
        </p:txBody>
      </p:sp>
      <p:sp>
        <p:nvSpPr>
          <p:cNvPr id="4" name="Slide Number Placeholder 3">
            <a:extLst>
              <a:ext uri="{FF2B5EF4-FFF2-40B4-BE49-F238E27FC236}">
                <a16:creationId xmlns:a16="http://schemas.microsoft.com/office/drawing/2014/main" id="{96913B5C-A655-326D-5237-26C267B88912}"/>
              </a:ext>
            </a:extLst>
          </p:cNvPr>
          <p:cNvSpPr>
            <a:spLocks noGrp="1"/>
          </p:cNvSpPr>
          <p:nvPr>
            <p:ph type="sldNum" sz="quarter" idx="12"/>
          </p:nvPr>
        </p:nvSpPr>
        <p:spPr/>
        <p:txBody>
          <a:bodyPr/>
          <a:lstStyle/>
          <a:p>
            <a:fld id="{F5084483-65D5-354F-BB34-08A2CEB2DCE1}" type="slidenum">
              <a:rPr lang="en-US" altLang="en-US" smtClean="0"/>
              <a:pPr/>
              <a:t>19</a:t>
            </a:fld>
            <a:endParaRPr lang="en-US" altLang="en-US"/>
          </a:p>
        </p:txBody>
      </p:sp>
      <p:sp>
        <p:nvSpPr>
          <p:cNvPr id="5" name="Content Placeholder 4">
            <a:extLst>
              <a:ext uri="{FF2B5EF4-FFF2-40B4-BE49-F238E27FC236}">
                <a16:creationId xmlns:a16="http://schemas.microsoft.com/office/drawing/2014/main" id="{E2E8BF21-2994-D865-DC25-63C6ED8B0497}"/>
              </a:ext>
            </a:extLst>
          </p:cNvPr>
          <p:cNvSpPr txBox="1">
            <a:spLocks noGrp="1"/>
          </p:cNvSpPr>
          <p:nvPr>
            <p:ph idx="1"/>
          </p:nvPr>
        </p:nvSpPr>
        <p:spPr>
          <a:xfrm>
            <a:off x="609598" y="2368056"/>
            <a:ext cx="11385553" cy="2726900"/>
          </a:xfrm>
          <a:prstGeom prst="rect">
            <a:avLst/>
          </a:prstGeom>
          <a:noFill/>
        </p:spPr>
        <p:txBody>
          <a:bodyPr wrap="square" rtlCol="0">
            <a:spAutoFit/>
          </a:bodyPr>
          <a:lstStyle/>
          <a:p>
            <a:r>
              <a:rPr lang="en-GB" dirty="0">
                <a:solidFill>
                  <a:srgbClr val="1F1F1F"/>
                </a:solidFill>
                <a:latin typeface="ElsevierGulliver"/>
              </a:rPr>
              <a:t>M</a:t>
            </a:r>
            <a:r>
              <a:rPr lang="en-GB" b="0" i="0" dirty="0">
                <a:solidFill>
                  <a:srgbClr val="1F1F1F"/>
                </a:solidFill>
                <a:effectLst/>
                <a:latin typeface="ElsevierGulliver"/>
              </a:rPr>
              <a:t>other’s education linked to child’s literacy skills and IQ (Time 2)</a:t>
            </a:r>
          </a:p>
          <a:p>
            <a:pPr lvl="1"/>
            <a:r>
              <a:rPr lang="en-GB" b="0" i="0" dirty="0">
                <a:solidFill>
                  <a:srgbClr val="1F1F1F"/>
                </a:solidFill>
                <a:effectLst/>
                <a:latin typeface="ElsevierGulliver"/>
              </a:rPr>
              <a:t>Unsurprising: home environment has strong influence on education</a:t>
            </a:r>
          </a:p>
          <a:p>
            <a:pPr lvl="1"/>
            <a:r>
              <a:rPr lang="en-GB" b="0" i="0" dirty="0">
                <a:solidFill>
                  <a:srgbClr val="1F1F1F"/>
                </a:solidFill>
                <a:effectLst/>
                <a:latin typeface="ElsevierGulliver"/>
              </a:rPr>
              <a:t>How much the caregiver talks to the child</a:t>
            </a:r>
          </a:p>
          <a:p>
            <a:pPr lvl="1"/>
            <a:r>
              <a:rPr lang="en-GB" b="0" i="0" dirty="0">
                <a:solidFill>
                  <a:srgbClr val="1F1F1F"/>
                </a:solidFill>
                <a:effectLst/>
                <a:latin typeface="ElsevierGulliver"/>
              </a:rPr>
              <a:t>Attitudes toward education etc.</a:t>
            </a:r>
          </a:p>
          <a:p>
            <a:r>
              <a:rPr lang="en-GB" b="0" i="0" dirty="0">
                <a:solidFill>
                  <a:srgbClr val="1F1F1F"/>
                </a:solidFill>
                <a:effectLst/>
                <a:latin typeface="ElsevierGulliver"/>
              </a:rPr>
              <a:t>But…WM was impervious to SES factors from 5 to 11 years</a:t>
            </a:r>
          </a:p>
        </p:txBody>
      </p:sp>
      <p:sp>
        <p:nvSpPr>
          <p:cNvPr id="3" name="TextBox 2">
            <a:extLst>
              <a:ext uri="{FF2B5EF4-FFF2-40B4-BE49-F238E27FC236}">
                <a16:creationId xmlns:a16="http://schemas.microsoft.com/office/drawing/2014/main" id="{DC492644-4844-8E23-B3C6-3A199AAE8B91}"/>
              </a:ext>
            </a:extLst>
          </p:cNvPr>
          <p:cNvSpPr txBox="1"/>
          <p:nvPr/>
        </p:nvSpPr>
        <p:spPr>
          <a:xfrm>
            <a:off x="6745185" y="6241828"/>
            <a:ext cx="3420094" cy="369332"/>
          </a:xfrm>
          <a:prstGeom prst="rect">
            <a:avLst/>
          </a:prstGeom>
          <a:noFill/>
        </p:spPr>
        <p:txBody>
          <a:bodyPr wrap="square" rtlCol="0">
            <a:spAutoFit/>
          </a:bodyPr>
          <a:lstStyle/>
          <a:p>
            <a:r>
              <a:rPr lang="en-US" dirty="0"/>
              <a:t>Alloway and Alloway, (2010)</a:t>
            </a:r>
          </a:p>
        </p:txBody>
      </p:sp>
    </p:spTree>
    <p:extLst>
      <p:ext uri="{BB962C8B-B14F-4D97-AF65-F5344CB8AC3E}">
        <p14:creationId xmlns:p14="http://schemas.microsoft.com/office/powerpoint/2010/main" val="62072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1CF71-4D54-0C27-7198-7540A09797D6}"/>
              </a:ext>
            </a:extLst>
          </p:cNvPr>
          <p:cNvSpPr>
            <a:spLocks noGrp="1"/>
          </p:cNvSpPr>
          <p:nvPr>
            <p:ph type="title"/>
          </p:nvPr>
        </p:nvSpPr>
        <p:spPr/>
        <p:txBody>
          <a:bodyPr/>
          <a:lstStyle/>
          <a:p>
            <a:r>
              <a:rPr lang="en-US" dirty="0"/>
              <a:t>About Dr Rebecca Gordon</a:t>
            </a:r>
          </a:p>
        </p:txBody>
      </p:sp>
      <p:sp>
        <p:nvSpPr>
          <p:cNvPr id="4" name="Slide Number Placeholder 3">
            <a:extLst>
              <a:ext uri="{FF2B5EF4-FFF2-40B4-BE49-F238E27FC236}">
                <a16:creationId xmlns:a16="http://schemas.microsoft.com/office/drawing/2014/main" id="{8C1F6EFB-AFD9-7E70-99F5-5EC9EEBDA17B}"/>
              </a:ext>
            </a:extLst>
          </p:cNvPr>
          <p:cNvSpPr>
            <a:spLocks noGrp="1"/>
          </p:cNvSpPr>
          <p:nvPr>
            <p:ph type="sldNum" sz="quarter" idx="12"/>
          </p:nvPr>
        </p:nvSpPr>
        <p:spPr/>
        <p:txBody>
          <a:bodyPr/>
          <a:lstStyle/>
          <a:p>
            <a:fld id="{F5084483-65D5-354F-BB34-08A2CEB2DCE1}" type="slidenum">
              <a:rPr lang="en-US" altLang="en-US" smtClean="0"/>
              <a:pPr/>
              <a:t>2</a:t>
            </a:fld>
            <a:endParaRPr lang="en-US" altLang="en-US"/>
          </a:p>
        </p:txBody>
      </p:sp>
      <p:sp>
        <p:nvSpPr>
          <p:cNvPr id="5" name="Content Placeholder 4">
            <a:extLst>
              <a:ext uri="{FF2B5EF4-FFF2-40B4-BE49-F238E27FC236}">
                <a16:creationId xmlns:a16="http://schemas.microsoft.com/office/drawing/2014/main" id="{F5A9374C-D5B0-4077-E169-6DF92C14A44A}"/>
              </a:ext>
            </a:extLst>
          </p:cNvPr>
          <p:cNvSpPr txBox="1">
            <a:spLocks noGrp="1"/>
          </p:cNvSpPr>
          <p:nvPr>
            <p:ph idx="1"/>
          </p:nvPr>
        </p:nvSpPr>
        <p:spPr>
          <a:xfrm>
            <a:off x="609600" y="2659837"/>
            <a:ext cx="11148646" cy="3656386"/>
          </a:xfrm>
          <a:prstGeom prst="rect">
            <a:avLst/>
          </a:prstGeom>
          <a:noFill/>
        </p:spPr>
        <p:txBody>
          <a:bodyPr wrap="square" rtlCol="0">
            <a:spAutoFit/>
          </a:bodyPr>
          <a:lstStyle/>
          <a:p>
            <a:r>
              <a:rPr lang="en-US" sz="3000" dirty="0"/>
              <a:t>Associate Professor in Cognitive Developmental Psychology</a:t>
            </a:r>
          </a:p>
          <a:p>
            <a:r>
              <a:rPr lang="en-US" sz="3000" dirty="0"/>
              <a:t>Department of Psychology and Human Development</a:t>
            </a:r>
          </a:p>
          <a:p>
            <a:r>
              <a:rPr lang="en-US" sz="3000" dirty="0"/>
              <a:t>Advocate for educational neuroscience in teacher training</a:t>
            </a:r>
          </a:p>
          <a:p>
            <a:r>
              <a:rPr lang="en-US" sz="3000" dirty="0"/>
              <a:t>Research focus:</a:t>
            </a:r>
          </a:p>
          <a:p>
            <a:pPr lvl="1"/>
            <a:r>
              <a:rPr lang="en-US" sz="2600" dirty="0"/>
              <a:t>working memory</a:t>
            </a:r>
          </a:p>
          <a:p>
            <a:pPr lvl="1"/>
            <a:r>
              <a:rPr lang="en-US" sz="2600" dirty="0"/>
              <a:t>how it’s measured</a:t>
            </a:r>
          </a:p>
          <a:p>
            <a:pPr lvl="1"/>
            <a:r>
              <a:rPr lang="en-US" sz="2600" dirty="0"/>
              <a:t>what it tells us about the process of learning</a:t>
            </a:r>
          </a:p>
        </p:txBody>
      </p:sp>
    </p:spTree>
    <p:extLst>
      <p:ext uri="{BB962C8B-B14F-4D97-AF65-F5344CB8AC3E}">
        <p14:creationId xmlns:p14="http://schemas.microsoft.com/office/powerpoint/2010/main" val="57095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C645D-7172-CA9E-0C48-9CF6EB60E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81E13-9B20-F3BE-A174-91746210D24D}"/>
              </a:ext>
            </a:extLst>
          </p:cNvPr>
          <p:cNvSpPr>
            <a:spLocks noGrp="1"/>
          </p:cNvSpPr>
          <p:nvPr>
            <p:ph type="title"/>
          </p:nvPr>
        </p:nvSpPr>
        <p:spPr>
          <a:xfrm>
            <a:off x="609599" y="1590107"/>
            <a:ext cx="11385553" cy="894717"/>
          </a:xfrm>
        </p:spPr>
        <p:txBody>
          <a:bodyPr/>
          <a:lstStyle/>
          <a:p>
            <a:r>
              <a:rPr lang="en-US" dirty="0"/>
              <a:t>Working memory and IQ</a:t>
            </a:r>
          </a:p>
        </p:txBody>
      </p:sp>
      <p:sp>
        <p:nvSpPr>
          <p:cNvPr id="4" name="Slide Number Placeholder 3">
            <a:extLst>
              <a:ext uri="{FF2B5EF4-FFF2-40B4-BE49-F238E27FC236}">
                <a16:creationId xmlns:a16="http://schemas.microsoft.com/office/drawing/2014/main" id="{94C40298-2CDA-3757-5212-972412B5F8F9}"/>
              </a:ext>
            </a:extLst>
          </p:cNvPr>
          <p:cNvSpPr>
            <a:spLocks noGrp="1"/>
          </p:cNvSpPr>
          <p:nvPr>
            <p:ph type="sldNum" sz="quarter" idx="12"/>
          </p:nvPr>
        </p:nvSpPr>
        <p:spPr/>
        <p:txBody>
          <a:bodyPr/>
          <a:lstStyle/>
          <a:p>
            <a:fld id="{F5084483-65D5-354F-BB34-08A2CEB2DCE1}" type="slidenum">
              <a:rPr lang="en-US" altLang="en-US" smtClean="0"/>
              <a:pPr/>
              <a:t>20</a:t>
            </a:fld>
            <a:endParaRPr lang="en-US" altLang="en-US"/>
          </a:p>
        </p:txBody>
      </p:sp>
      <p:sp>
        <p:nvSpPr>
          <p:cNvPr id="5" name="Content Placeholder 4">
            <a:extLst>
              <a:ext uri="{FF2B5EF4-FFF2-40B4-BE49-F238E27FC236}">
                <a16:creationId xmlns:a16="http://schemas.microsoft.com/office/drawing/2014/main" id="{68DCBF8F-6B1D-064E-33D3-65641237DC64}"/>
              </a:ext>
            </a:extLst>
          </p:cNvPr>
          <p:cNvSpPr txBox="1">
            <a:spLocks noGrp="1"/>
          </p:cNvSpPr>
          <p:nvPr>
            <p:ph idx="1"/>
          </p:nvPr>
        </p:nvSpPr>
        <p:spPr>
          <a:xfrm>
            <a:off x="609598" y="2484824"/>
            <a:ext cx="11385553" cy="2357568"/>
          </a:xfrm>
          <a:prstGeom prst="rect">
            <a:avLst/>
          </a:prstGeom>
          <a:noFill/>
        </p:spPr>
        <p:txBody>
          <a:bodyPr wrap="square" rtlCol="0">
            <a:spAutoFit/>
          </a:bodyPr>
          <a:lstStyle/>
          <a:p>
            <a:r>
              <a:rPr lang="en-GB" b="0" i="0" dirty="0">
                <a:solidFill>
                  <a:srgbClr val="1F1F1F"/>
                </a:solidFill>
                <a:effectLst/>
                <a:latin typeface="ElsevierGulliver"/>
              </a:rPr>
              <a:t>WM is a relatively pure measure a child’s capacity to learn</a:t>
            </a:r>
          </a:p>
          <a:p>
            <a:r>
              <a:rPr lang="en-GB" dirty="0">
                <a:solidFill>
                  <a:srgbClr val="1F1F1F"/>
                </a:solidFill>
                <a:latin typeface="ElsevierGulliver"/>
              </a:rPr>
              <a:t>C</a:t>
            </a:r>
            <a:r>
              <a:rPr lang="en-GB" b="0" i="0" dirty="0">
                <a:solidFill>
                  <a:srgbClr val="1F1F1F"/>
                </a:solidFill>
                <a:effectLst/>
                <a:latin typeface="ElsevierGulliver"/>
              </a:rPr>
              <a:t>hildren in bottom 10% likely to remain there throughout school</a:t>
            </a:r>
          </a:p>
          <a:p>
            <a:r>
              <a:rPr lang="en-GB" dirty="0">
                <a:solidFill>
                  <a:srgbClr val="1F1F1F"/>
                </a:solidFill>
                <a:latin typeface="ElsevierGulliver"/>
              </a:rPr>
              <a:t>Weak evidence for effectiveness of WM training programmes</a:t>
            </a:r>
            <a:endParaRPr lang="en-GB" dirty="0"/>
          </a:p>
          <a:p>
            <a:r>
              <a:rPr lang="en-GB" dirty="0">
                <a:solidFill>
                  <a:srgbClr val="1F1F1F"/>
                </a:solidFill>
                <a:latin typeface="ElsevierGulliver"/>
              </a:rPr>
              <a:t>Sounds grim, but is it really immutable?</a:t>
            </a:r>
          </a:p>
        </p:txBody>
      </p:sp>
    </p:spTree>
    <p:extLst>
      <p:ext uri="{BB962C8B-B14F-4D97-AF65-F5344CB8AC3E}">
        <p14:creationId xmlns:p14="http://schemas.microsoft.com/office/powerpoint/2010/main" val="317854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FAA01-A360-61FD-6E6E-AA6CA4E9E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E59A2-4F8F-316D-2161-37D40E3D209E}"/>
              </a:ext>
            </a:extLst>
          </p:cNvPr>
          <p:cNvSpPr>
            <a:spLocks noGrp="1"/>
          </p:cNvSpPr>
          <p:nvPr>
            <p:ph type="title"/>
          </p:nvPr>
        </p:nvSpPr>
        <p:spPr/>
        <p:txBody>
          <a:bodyPr/>
          <a:lstStyle/>
          <a:p>
            <a:r>
              <a:rPr lang="en-US" dirty="0"/>
              <a:t>Today’s takeaways:</a:t>
            </a:r>
          </a:p>
        </p:txBody>
      </p:sp>
      <p:sp>
        <p:nvSpPr>
          <p:cNvPr id="4" name="Slide Number Placeholder 3">
            <a:extLst>
              <a:ext uri="{FF2B5EF4-FFF2-40B4-BE49-F238E27FC236}">
                <a16:creationId xmlns:a16="http://schemas.microsoft.com/office/drawing/2014/main" id="{C55DA540-A62D-8220-E4EC-9A63BD40E5CF}"/>
              </a:ext>
            </a:extLst>
          </p:cNvPr>
          <p:cNvSpPr>
            <a:spLocks noGrp="1"/>
          </p:cNvSpPr>
          <p:nvPr>
            <p:ph type="sldNum" sz="quarter" idx="12"/>
          </p:nvPr>
        </p:nvSpPr>
        <p:spPr/>
        <p:txBody>
          <a:bodyPr/>
          <a:lstStyle/>
          <a:p>
            <a:fld id="{F5084483-65D5-354F-BB34-08A2CEB2DCE1}" type="slidenum">
              <a:rPr lang="en-US" altLang="en-US" smtClean="0"/>
              <a:pPr/>
              <a:t>21</a:t>
            </a:fld>
            <a:endParaRPr lang="en-US" altLang="en-US"/>
          </a:p>
        </p:txBody>
      </p:sp>
      <p:sp>
        <p:nvSpPr>
          <p:cNvPr id="5" name="Content Placeholder 4">
            <a:extLst>
              <a:ext uri="{FF2B5EF4-FFF2-40B4-BE49-F238E27FC236}">
                <a16:creationId xmlns:a16="http://schemas.microsoft.com/office/drawing/2014/main" id="{15F699AC-97E7-8449-D719-C1C26ABED673}"/>
              </a:ext>
            </a:extLst>
          </p:cNvPr>
          <p:cNvSpPr txBox="1">
            <a:spLocks noGrp="1"/>
          </p:cNvSpPr>
          <p:nvPr>
            <p:ph idx="1"/>
          </p:nvPr>
        </p:nvSpPr>
        <p:spPr>
          <a:xfrm>
            <a:off x="609600" y="2659837"/>
            <a:ext cx="10972800" cy="2357568"/>
          </a:xfrm>
          <a:prstGeom prst="rect">
            <a:avLst/>
          </a:prstGeom>
          <a:noFill/>
        </p:spPr>
        <p:txBody>
          <a:bodyPr wrap="square" rtlCol="0">
            <a:spAutoFit/>
          </a:bodyPr>
          <a:lstStyle/>
          <a:p>
            <a:pPr marL="0" indent="0">
              <a:buNone/>
            </a:pPr>
            <a:r>
              <a:rPr lang="en-US" dirty="0"/>
              <a:t>Understand…:</a:t>
            </a:r>
          </a:p>
          <a:p>
            <a:r>
              <a:rPr lang="en-US" dirty="0">
                <a:solidFill>
                  <a:schemeClr val="bg1">
                    <a:lumMod val="85000"/>
                  </a:schemeClr>
                </a:solidFill>
              </a:rPr>
              <a:t>…what working memory is</a:t>
            </a:r>
          </a:p>
          <a:p>
            <a:r>
              <a:rPr lang="en-US" dirty="0">
                <a:solidFill>
                  <a:schemeClr val="bg1">
                    <a:lumMod val="85000"/>
                  </a:schemeClr>
                </a:solidFill>
              </a:rPr>
              <a:t>…its role in education</a:t>
            </a:r>
          </a:p>
          <a:p>
            <a:r>
              <a:rPr lang="en-US" dirty="0"/>
              <a:t>…how it develops</a:t>
            </a:r>
          </a:p>
        </p:txBody>
      </p:sp>
    </p:spTree>
    <p:extLst>
      <p:ext uri="{BB962C8B-B14F-4D97-AF65-F5344CB8AC3E}">
        <p14:creationId xmlns:p14="http://schemas.microsoft.com/office/powerpoint/2010/main" val="283616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355F7-4B4C-0D72-45EC-ECD789862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FEA51-37F0-01AF-18D7-FCD4466AC7A4}"/>
              </a:ext>
            </a:extLst>
          </p:cNvPr>
          <p:cNvSpPr>
            <a:spLocks noGrp="1"/>
          </p:cNvSpPr>
          <p:nvPr>
            <p:ph type="title"/>
          </p:nvPr>
        </p:nvSpPr>
        <p:spPr>
          <a:xfrm>
            <a:off x="609599" y="1590107"/>
            <a:ext cx="11385553" cy="894717"/>
          </a:xfrm>
        </p:spPr>
        <p:txBody>
          <a:bodyPr/>
          <a:lstStyle/>
          <a:p>
            <a:r>
              <a:rPr lang="en-US" dirty="0"/>
              <a:t>Working memory development</a:t>
            </a:r>
          </a:p>
        </p:txBody>
      </p:sp>
      <p:sp>
        <p:nvSpPr>
          <p:cNvPr id="4" name="Slide Number Placeholder 3">
            <a:extLst>
              <a:ext uri="{FF2B5EF4-FFF2-40B4-BE49-F238E27FC236}">
                <a16:creationId xmlns:a16="http://schemas.microsoft.com/office/drawing/2014/main" id="{A2B9C394-15B2-CB56-22DA-D84A7F03FD57}"/>
              </a:ext>
            </a:extLst>
          </p:cNvPr>
          <p:cNvSpPr>
            <a:spLocks noGrp="1"/>
          </p:cNvSpPr>
          <p:nvPr>
            <p:ph type="sldNum" sz="quarter" idx="12"/>
          </p:nvPr>
        </p:nvSpPr>
        <p:spPr/>
        <p:txBody>
          <a:bodyPr/>
          <a:lstStyle/>
          <a:p>
            <a:fld id="{F5084483-65D5-354F-BB34-08A2CEB2DCE1}" type="slidenum">
              <a:rPr lang="en-US" altLang="en-US" smtClean="0"/>
              <a:pPr/>
              <a:t>22</a:t>
            </a:fld>
            <a:endParaRPr lang="en-US" altLang="en-US"/>
          </a:p>
        </p:txBody>
      </p:sp>
      <p:sp>
        <p:nvSpPr>
          <p:cNvPr id="3" name="Content Placeholder 4">
            <a:extLst>
              <a:ext uri="{FF2B5EF4-FFF2-40B4-BE49-F238E27FC236}">
                <a16:creationId xmlns:a16="http://schemas.microsoft.com/office/drawing/2014/main" id="{C2238892-E11B-BABB-34A8-5A7029F04528}"/>
              </a:ext>
            </a:extLst>
          </p:cNvPr>
          <p:cNvSpPr txBox="1">
            <a:spLocks/>
          </p:cNvSpPr>
          <p:nvPr/>
        </p:nvSpPr>
        <p:spPr>
          <a:xfrm>
            <a:off x="609598" y="2445828"/>
            <a:ext cx="11385553" cy="1914370"/>
          </a:xfrm>
          <a:prstGeom prst="rect">
            <a:avLst/>
          </a:prstGeom>
          <a:noFill/>
        </p:spPr>
        <p:txBody>
          <a:bodyPr wrap="square" rtlCol="0">
            <a:sp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Helvetica"/>
                <a:ea typeface="ＭＳ Ｐゴシック" charset="-128"/>
                <a:cs typeface="Helvetic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ＭＳ Ｐゴシック" charset="-128"/>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ＭＳ Ｐゴシック" charset="-128"/>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ＭＳ Ｐゴシック" charset="-128"/>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GB" dirty="0">
                <a:solidFill>
                  <a:srgbClr val="1F1F1F"/>
                </a:solidFill>
                <a:latin typeface="ElsevierGulliver"/>
              </a:rPr>
              <a:t>Inhibition and inhibitory control:</a:t>
            </a:r>
          </a:p>
          <a:p>
            <a:pPr eaLnBrk="1" hangingPunct="1"/>
            <a:r>
              <a:rPr lang="en-GB" sz="2400" dirty="0">
                <a:solidFill>
                  <a:srgbClr val="1F1F1F"/>
                </a:solidFill>
                <a:latin typeface="ElsevierGulliver"/>
              </a:rPr>
              <a:t>Starts forming early: improvement from infancy to toddlerhood</a:t>
            </a:r>
          </a:p>
          <a:p>
            <a:pPr eaLnBrk="1" hangingPunct="1"/>
            <a:r>
              <a:rPr lang="en-GB" sz="2400" dirty="0">
                <a:solidFill>
                  <a:srgbClr val="1F1F1F"/>
                </a:solidFill>
                <a:latin typeface="ElsevierGulliver"/>
              </a:rPr>
              <a:t>Ability to inhibit an inappropriate response increases greatly between 7 to 9 years</a:t>
            </a:r>
          </a:p>
          <a:p>
            <a:pPr eaLnBrk="1" hangingPunct="1"/>
            <a:r>
              <a:rPr lang="en-GB" sz="2400" dirty="0">
                <a:solidFill>
                  <a:srgbClr val="1F1F1F"/>
                </a:solidFill>
                <a:latin typeface="ElsevierGulliver"/>
              </a:rPr>
              <a:t>Interference control increases gradually through to adolescence</a:t>
            </a:r>
            <a:endParaRPr lang="en-GB" dirty="0">
              <a:solidFill>
                <a:srgbClr val="1F1F1F"/>
              </a:solidFill>
              <a:latin typeface="ElsevierGulliver"/>
            </a:endParaRPr>
          </a:p>
        </p:txBody>
      </p:sp>
      <p:sp>
        <p:nvSpPr>
          <p:cNvPr id="9" name="Content Placeholder 4">
            <a:extLst>
              <a:ext uri="{FF2B5EF4-FFF2-40B4-BE49-F238E27FC236}">
                <a16:creationId xmlns:a16="http://schemas.microsoft.com/office/drawing/2014/main" id="{7B5F84C6-1320-AD27-4E1B-393EFDF50E02}"/>
              </a:ext>
            </a:extLst>
          </p:cNvPr>
          <p:cNvSpPr txBox="1">
            <a:spLocks noGrp="1"/>
          </p:cNvSpPr>
          <p:nvPr>
            <p:ph idx="1"/>
          </p:nvPr>
        </p:nvSpPr>
        <p:spPr>
          <a:xfrm>
            <a:off x="609598" y="4576029"/>
            <a:ext cx="11385553" cy="1914370"/>
          </a:xfrm>
          <a:prstGeom prst="rect">
            <a:avLst/>
          </a:prstGeom>
          <a:noFill/>
        </p:spPr>
        <p:txBody>
          <a:bodyPr wrap="square" rtlCol="0">
            <a:spAutoFit/>
          </a:bodyPr>
          <a:lstStyle/>
          <a:p>
            <a:pPr marL="0" indent="0">
              <a:buNone/>
            </a:pPr>
            <a:r>
              <a:rPr lang="en-GB" dirty="0">
                <a:solidFill>
                  <a:srgbClr val="1F1F1F"/>
                </a:solidFill>
                <a:latin typeface="ElsevierGulliver"/>
              </a:rPr>
              <a:t>Attentional control/cognitive flexibility:</a:t>
            </a:r>
          </a:p>
          <a:p>
            <a:r>
              <a:rPr lang="en-GB" sz="2400" dirty="0">
                <a:solidFill>
                  <a:srgbClr val="1F1F1F"/>
                </a:solidFill>
                <a:latin typeface="ElsevierGulliver"/>
              </a:rPr>
              <a:t>Most noticeable changes between 5 and 8 years</a:t>
            </a:r>
          </a:p>
          <a:p>
            <a:r>
              <a:rPr lang="en-GB" sz="2400" dirty="0">
                <a:solidFill>
                  <a:srgbClr val="1F1F1F"/>
                </a:solidFill>
                <a:latin typeface="ElsevierGulliver"/>
              </a:rPr>
              <a:t>Then subtler changes from 11 to 16 years</a:t>
            </a:r>
          </a:p>
          <a:p>
            <a:pPr marL="0" indent="0">
              <a:buNone/>
            </a:pPr>
            <a:endParaRPr lang="en-GB" sz="2400" dirty="0">
              <a:solidFill>
                <a:srgbClr val="1F1F1F"/>
              </a:solidFill>
              <a:latin typeface="ElsevierGulliver"/>
            </a:endParaRPr>
          </a:p>
        </p:txBody>
      </p:sp>
    </p:spTree>
    <p:extLst>
      <p:ext uri="{BB962C8B-B14F-4D97-AF65-F5344CB8AC3E}">
        <p14:creationId xmlns:p14="http://schemas.microsoft.com/office/powerpoint/2010/main" val="705516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F32AD-4CAE-38F1-AED6-A0844F4FC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6822E-B4DC-0305-657F-469210765596}"/>
              </a:ext>
            </a:extLst>
          </p:cNvPr>
          <p:cNvSpPr>
            <a:spLocks noGrp="1"/>
          </p:cNvSpPr>
          <p:nvPr>
            <p:ph type="title"/>
          </p:nvPr>
        </p:nvSpPr>
        <p:spPr>
          <a:xfrm>
            <a:off x="609599" y="1590107"/>
            <a:ext cx="11385553" cy="894717"/>
          </a:xfrm>
        </p:spPr>
        <p:txBody>
          <a:bodyPr/>
          <a:lstStyle/>
          <a:p>
            <a:r>
              <a:rPr lang="en-US" dirty="0"/>
              <a:t>Working memory development</a:t>
            </a:r>
          </a:p>
        </p:txBody>
      </p:sp>
      <p:sp>
        <p:nvSpPr>
          <p:cNvPr id="4" name="Slide Number Placeholder 3">
            <a:extLst>
              <a:ext uri="{FF2B5EF4-FFF2-40B4-BE49-F238E27FC236}">
                <a16:creationId xmlns:a16="http://schemas.microsoft.com/office/drawing/2014/main" id="{262CC4B8-353D-6C04-CCB8-2E413E3FD4E6}"/>
              </a:ext>
            </a:extLst>
          </p:cNvPr>
          <p:cNvSpPr>
            <a:spLocks noGrp="1"/>
          </p:cNvSpPr>
          <p:nvPr>
            <p:ph type="sldNum" sz="quarter" idx="12"/>
          </p:nvPr>
        </p:nvSpPr>
        <p:spPr/>
        <p:txBody>
          <a:bodyPr/>
          <a:lstStyle/>
          <a:p>
            <a:fld id="{F5084483-65D5-354F-BB34-08A2CEB2DCE1}" type="slidenum">
              <a:rPr lang="en-US" altLang="en-US" smtClean="0"/>
              <a:pPr/>
              <a:t>23</a:t>
            </a:fld>
            <a:endParaRPr lang="en-US" altLang="en-US"/>
          </a:p>
        </p:txBody>
      </p:sp>
      <p:sp>
        <p:nvSpPr>
          <p:cNvPr id="6" name="Content Placeholder 4">
            <a:extLst>
              <a:ext uri="{FF2B5EF4-FFF2-40B4-BE49-F238E27FC236}">
                <a16:creationId xmlns:a16="http://schemas.microsoft.com/office/drawing/2014/main" id="{473822E7-99FF-224C-18DE-591B48728520}"/>
              </a:ext>
            </a:extLst>
          </p:cNvPr>
          <p:cNvSpPr txBox="1">
            <a:spLocks/>
          </p:cNvSpPr>
          <p:nvPr/>
        </p:nvSpPr>
        <p:spPr>
          <a:xfrm>
            <a:off x="609598" y="4181347"/>
            <a:ext cx="11385553" cy="2357568"/>
          </a:xfrm>
          <a:prstGeom prst="rect">
            <a:avLst/>
          </a:prstGeom>
          <a:noFill/>
        </p:spPr>
        <p:txBody>
          <a:bodyPr wrap="square" rtlCol="0">
            <a:sp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Helvetica"/>
                <a:ea typeface="ＭＳ Ｐゴシック" charset="-128"/>
                <a:cs typeface="Helvetic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ＭＳ Ｐゴシック" charset="-128"/>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ＭＳ Ｐゴシック" charset="-128"/>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ＭＳ Ｐゴシック" charset="-128"/>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GB" dirty="0">
                <a:solidFill>
                  <a:srgbClr val="1F1F1F"/>
                </a:solidFill>
                <a:latin typeface="ElsevierGulliver"/>
              </a:rPr>
              <a:t>Speed of information processing:</a:t>
            </a:r>
          </a:p>
          <a:p>
            <a:pPr eaLnBrk="1" hangingPunct="1"/>
            <a:r>
              <a:rPr lang="en-GB" sz="2400" dirty="0">
                <a:solidFill>
                  <a:srgbClr val="1F1F1F"/>
                </a:solidFill>
                <a:latin typeface="ElsevierGulliver"/>
              </a:rPr>
              <a:t>Clear increases up to 12 years</a:t>
            </a:r>
          </a:p>
          <a:p>
            <a:pPr eaLnBrk="1" hangingPunct="1"/>
            <a:r>
              <a:rPr lang="en-GB" sz="2400" dirty="0">
                <a:solidFill>
                  <a:srgbClr val="1F1F1F"/>
                </a:solidFill>
                <a:latin typeface="ElsevierGulliver"/>
              </a:rPr>
              <a:t>Largest increase between 9 and 12 years</a:t>
            </a:r>
          </a:p>
          <a:p>
            <a:pPr eaLnBrk="1" hangingPunct="1"/>
            <a:r>
              <a:rPr lang="en-GB" sz="2400" dirty="0">
                <a:solidFill>
                  <a:srgbClr val="1F1F1F"/>
                </a:solidFill>
                <a:latin typeface="ElsevierGulliver"/>
              </a:rPr>
              <a:t>Stabilises to adult levels at ~15 years</a:t>
            </a:r>
          </a:p>
          <a:p>
            <a:pPr eaLnBrk="1" hangingPunct="1"/>
            <a:r>
              <a:rPr lang="en-GB" sz="2400" dirty="0">
                <a:solidFill>
                  <a:srgbClr val="1F1F1F"/>
                </a:solidFill>
                <a:latin typeface="ElsevierGulliver"/>
              </a:rPr>
              <a:t>Highly heritable and strong predictor of later WM</a:t>
            </a:r>
          </a:p>
        </p:txBody>
      </p:sp>
      <p:sp>
        <p:nvSpPr>
          <p:cNvPr id="11" name="TextBox 10">
            <a:extLst>
              <a:ext uri="{FF2B5EF4-FFF2-40B4-BE49-F238E27FC236}">
                <a16:creationId xmlns:a16="http://schemas.microsoft.com/office/drawing/2014/main" id="{4571A399-2B96-023D-D3B4-3813D4570FFE}"/>
              </a:ext>
            </a:extLst>
          </p:cNvPr>
          <p:cNvSpPr txBox="1"/>
          <p:nvPr/>
        </p:nvSpPr>
        <p:spPr>
          <a:xfrm>
            <a:off x="609598" y="2484824"/>
            <a:ext cx="6139542" cy="1323439"/>
          </a:xfrm>
          <a:prstGeom prst="rect">
            <a:avLst/>
          </a:prstGeom>
          <a:noFill/>
        </p:spPr>
        <p:txBody>
          <a:bodyPr wrap="square">
            <a:spAutoFit/>
          </a:bodyPr>
          <a:lstStyle/>
          <a:p>
            <a:pPr marL="0" indent="0">
              <a:buNone/>
            </a:pPr>
            <a:r>
              <a:rPr lang="en-GB" sz="3200" dirty="0">
                <a:solidFill>
                  <a:srgbClr val="1F1F1F"/>
                </a:solidFill>
                <a:latin typeface="ElsevierGulliver"/>
                <a:ea typeface="ＭＳ Ｐゴシック" charset="-128"/>
              </a:rPr>
              <a:t>Short-term memory </a:t>
            </a:r>
            <a:r>
              <a:rPr lang="en-GB" sz="1400" b="0" i="0" dirty="0">
                <a:solidFill>
                  <a:srgbClr val="1F1F1F"/>
                </a:solidFill>
                <a:effectLst/>
                <a:latin typeface="ElsevierGulliver"/>
              </a:rPr>
              <a:t>(Isaacs &amp; Vargha-Khadem)</a:t>
            </a:r>
          </a:p>
          <a:p>
            <a:pPr marL="342900" indent="-342900">
              <a:buFont typeface="Arial" panose="020B0604020202020204" pitchFamily="34" charset="0"/>
              <a:buChar char="•"/>
            </a:pPr>
            <a:r>
              <a:rPr lang="en-GB" sz="2400" dirty="0">
                <a:solidFill>
                  <a:srgbClr val="1F1F1F"/>
                </a:solidFill>
                <a:latin typeface="ElsevierGulliver"/>
                <a:ea typeface="ＭＳ Ｐゴシック" charset="-128"/>
              </a:rPr>
              <a:t>Verbal: Increases to ~15 years</a:t>
            </a:r>
          </a:p>
          <a:p>
            <a:pPr marL="342900" indent="-342900">
              <a:buFont typeface="Arial" panose="020B0604020202020204" pitchFamily="34" charset="0"/>
              <a:buChar char="•"/>
            </a:pPr>
            <a:r>
              <a:rPr lang="en-GB" sz="2400" dirty="0">
                <a:solidFill>
                  <a:srgbClr val="1F1F1F"/>
                </a:solidFill>
                <a:latin typeface="ElsevierGulliver"/>
                <a:ea typeface="ＭＳ Ｐゴシック" charset="-128"/>
              </a:rPr>
              <a:t>Visuospatial: Plateaus at ~12 years</a:t>
            </a:r>
            <a:endParaRPr lang="en-US" sz="2400" dirty="0">
              <a:solidFill>
                <a:srgbClr val="1F1F1F"/>
              </a:solidFill>
              <a:latin typeface="ElsevierGulliver"/>
              <a:ea typeface="ＭＳ Ｐゴシック" charset="-128"/>
            </a:endParaRPr>
          </a:p>
        </p:txBody>
      </p:sp>
      <p:pic>
        <p:nvPicPr>
          <p:cNvPr id="12" name="Picture 11">
            <a:extLst>
              <a:ext uri="{FF2B5EF4-FFF2-40B4-BE49-F238E27FC236}">
                <a16:creationId xmlns:a16="http://schemas.microsoft.com/office/drawing/2014/main" id="{EF741B4B-AFA2-B9FC-F67C-013D5B253B02}"/>
              </a:ext>
            </a:extLst>
          </p:cNvPr>
          <p:cNvPicPr>
            <a:picLocks noChangeAspect="1"/>
          </p:cNvPicPr>
          <p:nvPr/>
        </p:nvPicPr>
        <p:blipFill>
          <a:blip r:embed="rId2"/>
          <a:srcRect t="18357" r="16310"/>
          <a:stretch/>
        </p:blipFill>
        <p:spPr>
          <a:xfrm>
            <a:off x="7442217" y="2484824"/>
            <a:ext cx="3515769" cy="1986552"/>
          </a:xfrm>
          <a:prstGeom prst="rect">
            <a:avLst/>
          </a:prstGeom>
        </p:spPr>
      </p:pic>
    </p:spTree>
    <p:extLst>
      <p:ext uri="{BB962C8B-B14F-4D97-AF65-F5344CB8AC3E}">
        <p14:creationId xmlns:p14="http://schemas.microsoft.com/office/powerpoint/2010/main" val="234475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82908-4126-6359-76F5-95D17A92E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0A124-FF1B-B257-BC45-65D7B8146DFE}"/>
              </a:ext>
            </a:extLst>
          </p:cNvPr>
          <p:cNvSpPr>
            <a:spLocks noGrp="1"/>
          </p:cNvSpPr>
          <p:nvPr>
            <p:ph type="title"/>
          </p:nvPr>
        </p:nvSpPr>
        <p:spPr>
          <a:xfrm>
            <a:off x="609599" y="1590107"/>
            <a:ext cx="11385553" cy="894717"/>
          </a:xfrm>
        </p:spPr>
        <p:txBody>
          <a:bodyPr/>
          <a:lstStyle/>
          <a:p>
            <a:r>
              <a:rPr lang="en-US" dirty="0"/>
              <a:t>Environmental influence on WM development</a:t>
            </a:r>
          </a:p>
        </p:txBody>
      </p:sp>
      <p:sp>
        <p:nvSpPr>
          <p:cNvPr id="4" name="Slide Number Placeholder 3">
            <a:extLst>
              <a:ext uri="{FF2B5EF4-FFF2-40B4-BE49-F238E27FC236}">
                <a16:creationId xmlns:a16="http://schemas.microsoft.com/office/drawing/2014/main" id="{0EDEAAC2-5B32-047D-0AD8-323BF979E573}"/>
              </a:ext>
            </a:extLst>
          </p:cNvPr>
          <p:cNvSpPr>
            <a:spLocks noGrp="1"/>
          </p:cNvSpPr>
          <p:nvPr>
            <p:ph type="sldNum" sz="quarter" idx="12"/>
          </p:nvPr>
        </p:nvSpPr>
        <p:spPr/>
        <p:txBody>
          <a:bodyPr/>
          <a:lstStyle/>
          <a:p>
            <a:fld id="{F5084483-65D5-354F-BB34-08A2CEB2DCE1}" type="slidenum">
              <a:rPr lang="en-US" altLang="en-US" smtClean="0"/>
              <a:pPr/>
              <a:t>24</a:t>
            </a:fld>
            <a:endParaRPr lang="en-US" altLang="en-US"/>
          </a:p>
        </p:txBody>
      </p:sp>
      <p:sp>
        <p:nvSpPr>
          <p:cNvPr id="8" name="Content Placeholder 4">
            <a:extLst>
              <a:ext uri="{FF2B5EF4-FFF2-40B4-BE49-F238E27FC236}">
                <a16:creationId xmlns:a16="http://schemas.microsoft.com/office/drawing/2014/main" id="{315F3861-5F85-5701-E0F5-5D5BAC90BC22}"/>
              </a:ext>
            </a:extLst>
          </p:cNvPr>
          <p:cNvSpPr txBox="1">
            <a:spLocks noGrp="1"/>
          </p:cNvSpPr>
          <p:nvPr>
            <p:ph idx="1"/>
          </p:nvPr>
        </p:nvSpPr>
        <p:spPr>
          <a:xfrm>
            <a:off x="609598" y="2285132"/>
            <a:ext cx="11385553" cy="3564053"/>
          </a:xfrm>
          <a:prstGeom prst="rect">
            <a:avLst/>
          </a:prstGeom>
          <a:noFill/>
        </p:spPr>
        <p:txBody>
          <a:bodyPr wrap="square" rtlCol="0">
            <a:spAutoFit/>
          </a:bodyPr>
          <a:lstStyle/>
          <a:p>
            <a:pPr marL="0" indent="0">
              <a:buNone/>
            </a:pPr>
            <a:endParaRPr lang="en-GB" sz="2400" dirty="0">
              <a:solidFill>
                <a:srgbClr val="1F1F1F"/>
              </a:solidFill>
              <a:latin typeface="ElsevierGulliver"/>
            </a:endParaRPr>
          </a:p>
          <a:p>
            <a:r>
              <a:rPr lang="en-GB" sz="2400" dirty="0">
                <a:solidFill>
                  <a:srgbClr val="1F1F1F"/>
                </a:solidFill>
                <a:latin typeface="ElsevierGulliver"/>
              </a:rPr>
              <a:t>Neurodevelopmental disorders (e.g. dyslexia, ADHD, autism, DCD, DLD)</a:t>
            </a:r>
          </a:p>
          <a:p>
            <a:r>
              <a:rPr lang="en-GB" sz="2400" dirty="0">
                <a:solidFill>
                  <a:srgbClr val="1F1F1F"/>
                </a:solidFill>
                <a:latin typeface="ElsevierGulliver"/>
              </a:rPr>
              <a:t>Nutrition and hydration</a:t>
            </a:r>
          </a:p>
          <a:p>
            <a:r>
              <a:rPr lang="en-GB" sz="2400" dirty="0">
                <a:solidFill>
                  <a:srgbClr val="1F1F1F"/>
                </a:solidFill>
                <a:latin typeface="ElsevierGulliver"/>
              </a:rPr>
              <a:t>Home environment (nurturing or hostile)</a:t>
            </a:r>
          </a:p>
          <a:p>
            <a:r>
              <a:rPr lang="en-GB" sz="2400" dirty="0">
                <a:solidFill>
                  <a:srgbClr val="1F1F1F"/>
                </a:solidFill>
                <a:latin typeface="ElsevierGulliver"/>
              </a:rPr>
              <a:t>Anxiety</a:t>
            </a:r>
          </a:p>
          <a:p>
            <a:r>
              <a:rPr lang="en-GB" sz="2400" dirty="0">
                <a:solidFill>
                  <a:srgbClr val="1F1F1F"/>
                </a:solidFill>
                <a:latin typeface="ElsevierGulliver"/>
              </a:rPr>
              <a:t>Outdoor space (spatial reasoning and motor development)</a:t>
            </a:r>
          </a:p>
          <a:p>
            <a:r>
              <a:rPr lang="en-GB" sz="2400" dirty="0">
                <a:solidFill>
                  <a:srgbClr val="1F1F1F"/>
                </a:solidFill>
                <a:latin typeface="ElsevierGulliver"/>
              </a:rPr>
              <a:t>Puberty (more later)</a:t>
            </a:r>
          </a:p>
          <a:p>
            <a:r>
              <a:rPr lang="en-GB" sz="2400" dirty="0">
                <a:solidFill>
                  <a:srgbClr val="1F1F1F"/>
                </a:solidFill>
                <a:latin typeface="ElsevierGulliver"/>
              </a:rPr>
              <a:t>Education environment</a:t>
            </a:r>
          </a:p>
        </p:txBody>
      </p:sp>
    </p:spTree>
    <p:extLst>
      <p:ext uri="{BB962C8B-B14F-4D97-AF65-F5344CB8AC3E}">
        <p14:creationId xmlns:p14="http://schemas.microsoft.com/office/powerpoint/2010/main" val="1725468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4F9A4-E731-04D2-E956-F19087A21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B065A-D0EE-7B53-714B-4BDC786A6F69}"/>
              </a:ext>
            </a:extLst>
          </p:cNvPr>
          <p:cNvSpPr>
            <a:spLocks noGrp="1"/>
          </p:cNvSpPr>
          <p:nvPr>
            <p:ph type="title"/>
          </p:nvPr>
        </p:nvSpPr>
        <p:spPr>
          <a:xfrm>
            <a:off x="609599" y="1590107"/>
            <a:ext cx="11385553" cy="894717"/>
          </a:xfrm>
        </p:spPr>
        <p:txBody>
          <a:bodyPr/>
          <a:lstStyle/>
          <a:p>
            <a:r>
              <a:rPr lang="en-US" dirty="0"/>
              <a:t>Environmental influence on WM development</a:t>
            </a:r>
          </a:p>
        </p:txBody>
      </p:sp>
      <p:sp>
        <p:nvSpPr>
          <p:cNvPr id="4" name="Slide Number Placeholder 3">
            <a:extLst>
              <a:ext uri="{FF2B5EF4-FFF2-40B4-BE49-F238E27FC236}">
                <a16:creationId xmlns:a16="http://schemas.microsoft.com/office/drawing/2014/main" id="{9CD7DCE5-567D-EB94-845C-3B51D76B53BC}"/>
              </a:ext>
            </a:extLst>
          </p:cNvPr>
          <p:cNvSpPr>
            <a:spLocks noGrp="1"/>
          </p:cNvSpPr>
          <p:nvPr>
            <p:ph type="sldNum" sz="quarter" idx="12"/>
          </p:nvPr>
        </p:nvSpPr>
        <p:spPr/>
        <p:txBody>
          <a:bodyPr/>
          <a:lstStyle/>
          <a:p>
            <a:fld id="{F5084483-65D5-354F-BB34-08A2CEB2DCE1}" type="slidenum">
              <a:rPr lang="en-US" altLang="en-US" smtClean="0"/>
              <a:pPr/>
              <a:t>25</a:t>
            </a:fld>
            <a:endParaRPr lang="en-US" altLang="en-US"/>
          </a:p>
        </p:txBody>
      </p:sp>
      <p:sp>
        <p:nvSpPr>
          <p:cNvPr id="8" name="Content Placeholder 4">
            <a:extLst>
              <a:ext uri="{FF2B5EF4-FFF2-40B4-BE49-F238E27FC236}">
                <a16:creationId xmlns:a16="http://schemas.microsoft.com/office/drawing/2014/main" id="{70F34C1D-1843-AAE0-D5FB-45DA41E9597A}"/>
              </a:ext>
            </a:extLst>
          </p:cNvPr>
          <p:cNvSpPr txBox="1">
            <a:spLocks noGrp="1"/>
          </p:cNvSpPr>
          <p:nvPr>
            <p:ph idx="1"/>
          </p:nvPr>
        </p:nvSpPr>
        <p:spPr>
          <a:xfrm>
            <a:off x="609598" y="2285132"/>
            <a:ext cx="11385553" cy="3564053"/>
          </a:xfrm>
          <a:prstGeom prst="rect">
            <a:avLst/>
          </a:prstGeom>
          <a:noFill/>
        </p:spPr>
        <p:txBody>
          <a:bodyPr wrap="square" rtlCol="0">
            <a:spAutoFit/>
          </a:bodyPr>
          <a:lstStyle/>
          <a:p>
            <a:pPr marL="0" indent="0">
              <a:buNone/>
            </a:pPr>
            <a:endParaRPr lang="en-GB" sz="2400" dirty="0">
              <a:solidFill>
                <a:srgbClr val="1F1F1F"/>
              </a:solidFill>
              <a:latin typeface="ElsevierGulliver"/>
            </a:endParaRPr>
          </a:p>
          <a:p>
            <a:r>
              <a:rPr lang="en-GB" sz="2400" dirty="0">
                <a:solidFill>
                  <a:srgbClr val="1F1F1F"/>
                </a:solidFill>
                <a:latin typeface="ElsevierGulliver"/>
              </a:rPr>
              <a:t>Neurodevelopmental disorders (e.g. dyslexia, ADHD, autism, DCD, DLD)</a:t>
            </a:r>
          </a:p>
          <a:p>
            <a:r>
              <a:rPr lang="en-GB" sz="2400" dirty="0">
                <a:solidFill>
                  <a:srgbClr val="1F1F1F"/>
                </a:solidFill>
                <a:latin typeface="ElsevierGulliver"/>
              </a:rPr>
              <a:t>Nutrition and hydration</a:t>
            </a:r>
          </a:p>
          <a:p>
            <a:r>
              <a:rPr lang="en-GB" sz="2400" dirty="0">
                <a:solidFill>
                  <a:srgbClr val="1F1F1F"/>
                </a:solidFill>
                <a:latin typeface="ElsevierGulliver"/>
              </a:rPr>
              <a:t>Home environment (nurturing or hostile)</a:t>
            </a:r>
          </a:p>
          <a:p>
            <a:r>
              <a:rPr lang="en-GB" sz="2400" dirty="0">
                <a:solidFill>
                  <a:srgbClr val="1F1F1F"/>
                </a:solidFill>
                <a:latin typeface="ElsevierGulliver"/>
              </a:rPr>
              <a:t>Anxiety</a:t>
            </a:r>
          </a:p>
          <a:p>
            <a:r>
              <a:rPr lang="en-GB" sz="2400" dirty="0">
                <a:solidFill>
                  <a:srgbClr val="1F1F1F"/>
                </a:solidFill>
                <a:latin typeface="ElsevierGulliver"/>
              </a:rPr>
              <a:t>Outdoor space (spatial reasoning and motor development)</a:t>
            </a:r>
          </a:p>
          <a:p>
            <a:r>
              <a:rPr lang="en-GB" sz="2400" dirty="0">
                <a:solidFill>
                  <a:srgbClr val="1F1F1F"/>
                </a:solidFill>
                <a:latin typeface="ElsevierGulliver"/>
              </a:rPr>
              <a:t>Puberty (more later)</a:t>
            </a:r>
          </a:p>
          <a:p>
            <a:r>
              <a:rPr lang="en-GB" sz="2400" dirty="0">
                <a:solidFill>
                  <a:srgbClr val="1F1F1F"/>
                </a:solidFill>
                <a:latin typeface="ElsevierGulliver"/>
              </a:rPr>
              <a:t>Education environment</a:t>
            </a:r>
          </a:p>
        </p:txBody>
      </p:sp>
      <p:sp>
        <p:nvSpPr>
          <p:cNvPr id="3" name="Rounded Rectangle 2">
            <a:extLst>
              <a:ext uri="{FF2B5EF4-FFF2-40B4-BE49-F238E27FC236}">
                <a16:creationId xmlns:a16="http://schemas.microsoft.com/office/drawing/2014/main" id="{46089B3C-1FE3-7A5F-A015-806E97839C43}"/>
              </a:ext>
            </a:extLst>
          </p:cNvPr>
          <p:cNvSpPr/>
          <p:nvPr/>
        </p:nvSpPr>
        <p:spPr>
          <a:xfrm>
            <a:off x="924910" y="5356904"/>
            <a:ext cx="3163614" cy="46310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Back To School. Cartoon African ...">
            <a:extLst>
              <a:ext uri="{FF2B5EF4-FFF2-40B4-BE49-F238E27FC236}">
                <a16:creationId xmlns:a16="http://schemas.microsoft.com/office/drawing/2014/main" id="{9E2F28A5-1A56-A814-BC38-372BCD708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353" y="4163618"/>
            <a:ext cx="2209383" cy="22093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A36116BA-BA36-ED63-768D-080F898B6AE9}"/>
              </a:ext>
            </a:extLst>
          </p:cNvPr>
          <p:cNvCxnSpPr/>
          <p:nvPr/>
        </p:nvCxnSpPr>
        <p:spPr>
          <a:xfrm flipH="1">
            <a:off x="4193628" y="5588131"/>
            <a:ext cx="485577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75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86D9-0EB8-90B8-0185-DD07F9F79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8EB63-DB98-1735-38BE-2D727B504604}"/>
              </a:ext>
            </a:extLst>
          </p:cNvPr>
          <p:cNvSpPr>
            <a:spLocks noGrp="1"/>
          </p:cNvSpPr>
          <p:nvPr>
            <p:ph type="title"/>
          </p:nvPr>
        </p:nvSpPr>
        <p:spPr>
          <a:xfrm>
            <a:off x="609599" y="1590107"/>
            <a:ext cx="11385553" cy="894717"/>
          </a:xfrm>
        </p:spPr>
        <p:txBody>
          <a:bodyPr/>
          <a:lstStyle/>
          <a:p>
            <a:r>
              <a:rPr lang="en-US" dirty="0"/>
              <a:t>Does environment matter?</a:t>
            </a:r>
          </a:p>
        </p:txBody>
      </p:sp>
      <p:sp>
        <p:nvSpPr>
          <p:cNvPr id="4" name="Slide Number Placeholder 3">
            <a:extLst>
              <a:ext uri="{FF2B5EF4-FFF2-40B4-BE49-F238E27FC236}">
                <a16:creationId xmlns:a16="http://schemas.microsoft.com/office/drawing/2014/main" id="{839B830F-05AD-3172-8128-04B98ADA3828}"/>
              </a:ext>
            </a:extLst>
          </p:cNvPr>
          <p:cNvSpPr>
            <a:spLocks noGrp="1"/>
          </p:cNvSpPr>
          <p:nvPr>
            <p:ph type="sldNum" sz="quarter" idx="12"/>
          </p:nvPr>
        </p:nvSpPr>
        <p:spPr/>
        <p:txBody>
          <a:bodyPr/>
          <a:lstStyle/>
          <a:p>
            <a:fld id="{F5084483-65D5-354F-BB34-08A2CEB2DCE1}" type="slidenum">
              <a:rPr lang="en-US" altLang="en-US" smtClean="0"/>
              <a:pPr/>
              <a:t>26</a:t>
            </a:fld>
            <a:endParaRPr lang="en-US" altLang="en-US"/>
          </a:p>
        </p:txBody>
      </p:sp>
      <p:sp>
        <p:nvSpPr>
          <p:cNvPr id="5" name="Content Placeholder 4">
            <a:extLst>
              <a:ext uri="{FF2B5EF4-FFF2-40B4-BE49-F238E27FC236}">
                <a16:creationId xmlns:a16="http://schemas.microsoft.com/office/drawing/2014/main" id="{30451A7B-EEDD-2948-5CAB-33FF00979F14}"/>
              </a:ext>
            </a:extLst>
          </p:cNvPr>
          <p:cNvSpPr txBox="1">
            <a:spLocks noGrp="1"/>
          </p:cNvSpPr>
          <p:nvPr>
            <p:ph idx="1"/>
          </p:nvPr>
        </p:nvSpPr>
        <p:spPr>
          <a:xfrm>
            <a:off x="609599" y="2435297"/>
            <a:ext cx="11301352" cy="3564053"/>
          </a:xfrm>
          <a:prstGeom prst="rect">
            <a:avLst/>
          </a:prstGeom>
          <a:noFill/>
        </p:spPr>
        <p:txBody>
          <a:bodyPr wrap="square" rtlCol="0">
            <a:spAutoFit/>
          </a:bodyPr>
          <a:lstStyle/>
          <a:p>
            <a:pPr marL="0" indent="0">
              <a:buNone/>
            </a:pPr>
            <a:r>
              <a:rPr lang="en-US" sz="2400" dirty="0"/>
              <a:t>Study by Louise Livingstone</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127 children tested at 3 years, 4 years and 4.</a:t>
            </a:r>
            <a:r>
              <a:rPr lang="en-GB" sz="1800" dirty="0">
                <a:solidFill>
                  <a:srgbClr val="212121"/>
                </a:solidFill>
                <a:latin typeface="Aptos" panose="020B0004020202020204" pitchFamily="34" charset="0"/>
              </a:rPr>
              <a:t>5 years</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Group comparisons between Montessori and mainstream schools</a:t>
            </a:r>
          </a:p>
          <a:p>
            <a:pPr algn="l">
              <a:buFont typeface="Arial" panose="020B0604020202020204" pitchFamily="34" charset="0"/>
              <a:buChar char="•"/>
            </a:pPr>
            <a:r>
              <a:rPr lang="en-GB" sz="1800" dirty="0">
                <a:solidFill>
                  <a:srgbClr val="212121"/>
                </a:solidFill>
                <a:latin typeface="Aptos" panose="020B0004020202020204" pitchFamily="34" charset="0"/>
              </a:rPr>
              <a:t>Homogeneity in terms of household income and child’s sex</a:t>
            </a:r>
            <a:endParaRPr lang="en-US" sz="1800" dirty="0">
              <a:solidFill>
                <a:srgbClr val="212121"/>
              </a:solidFill>
              <a:latin typeface="Aptos" panose="020B0004020202020204" pitchFamily="34" charset="0"/>
            </a:endParaRPr>
          </a:p>
          <a:p>
            <a:pPr marL="0" indent="0" algn="l">
              <a:buNone/>
            </a:pPr>
            <a:r>
              <a:rPr lang="en-US" sz="2400" dirty="0"/>
              <a:t>Measures</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Working memory</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Manual dexterity (posting coins, threading beads and drawing trails) </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Gross motor </a:t>
            </a:r>
            <a:r>
              <a:rPr lang="en-GB" sz="1800" dirty="0">
                <a:solidFill>
                  <a:srgbClr val="212121"/>
                </a:solidFill>
                <a:latin typeface="Aptos" panose="020B0004020202020204" pitchFamily="34" charset="0"/>
              </a:rPr>
              <a:t>s</a:t>
            </a:r>
            <a:r>
              <a:rPr lang="en-GB" sz="1800" b="0" i="0" u="none" strike="noStrike" dirty="0">
                <a:solidFill>
                  <a:srgbClr val="212121"/>
                </a:solidFill>
                <a:effectLst/>
                <a:latin typeface="Aptos" panose="020B0004020202020204" pitchFamily="34" charset="0"/>
              </a:rPr>
              <a:t>kills (aiming and catching; </a:t>
            </a:r>
            <a:r>
              <a:rPr lang="en-GB" sz="1800" dirty="0">
                <a:solidFill>
                  <a:srgbClr val="212121"/>
                </a:solidFill>
                <a:latin typeface="Aptos" panose="020B0004020202020204" pitchFamily="34" charset="0"/>
              </a:rPr>
              <a:t>b</a:t>
            </a:r>
            <a:r>
              <a:rPr lang="en-GB" sz="1800" b="0" i="0" u="none" strike="noStrike" dirty="0">
                <a:solidFill>
                  <a:srgbClr val="212121"/>
                </a:solidFill>
                <a:effectLst/>
                <a:latin typeface="Aptos" panose="020B0004020202020204" pitchFamily="34" charset="0"/>
              </a:rPr>
              <a:t>alancing and jumping)</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Numeracy</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Early reading </a:t>
            </a:r>
            <a:r>
              <a:rPr lang="en-GB" sz="1800" dirty="0">
                <a:solidFill>
                  <a:srgbClr val="212121"/>
                </a:solidFill>
                <a:latin typeface="Aptos" panose="020B0004020202020204" pitchFamily="34" charset="0"/>
              </a:rPr>
              <a:t>s</a:t>
            </a:r>
            <a:r>
              <a:rPr lang="en-GB" sz="1800" b="0" i="0" u="none" strike="noStrike" dirty="0">
                <a:solidFill>
                  <a:srgbClr val="212121"/>
                </a:solidFill>
                <a:effectLst/>
                <a:latin typeface="Aptos" panose="020B0004020202020204" pitchFamily="34" charset="0"/>
              </a:rPr>
              <a:t>kills and alphabet </a:t>
            </a:r>
            <a:r>
              <a:rPr lang="en-GB" sz="1800" dirty="0">
                <a:solidFill>
                  <a:srgbClr val="212121"/>
                </a:solidFill>
                <a:latin typeface="Aptos" panose="020B0004020202020204" pitchFamily="34" charset="0"/>
              </a:rPr>
              <a:t>w</a:t>
            </a:r>
            <a:r>
              <a:rPr lang="en-GB" sz="1800" b="0" i="0" u="none" strike="noStrike" dirty="0">
                <a:solidFill>
                  <a:srgbClr val="212121"/>
                </a:solidFill>
                <a:effectLst/>
                <a:latin typeface="Aptos" panose="020B0004020202020204" pitchFamily="34" charset="0"/>
              </a:rPr>
              <a:t>riting </a:t>
            </a:r>
            <a:r>
              <a:rPr lang="en-GB" sz="1800" dirty="0">
                <a:solidFill>
                  <a:srgbClr val="212121"/>
                </a:solidFill>
                <a:latin typeface="Aptos" panose="020B0004020202020204" pitchFamily="34" charset="0"/>
              </a:rPr>
              <a:t>f</a:t>
            </a:r>
            <a:r>
              <a:rPr lang="en-GB" sz="1800" b="0" i="0" u="none" strike="noStrike" dirty="0">
                <a:solidFill>
                  <a:srgbClr val="212121"/>
                </a:solidFill>
                <a:effectLst/>
                <a:latin typeface="Aptos" panose="020B0004020202020204" pitchFamily="34" charset="0"/>
              </a:rPr>
              <a:t>luency   </a:t>
            </a:r>
          </a:p>
        </p:txBody>
      </p:sp>
    </p:spTree>
    <p:extLst>
      <p:ext uri="{BB962C8B-B14F-4D97-AF65-F5344CB8AC3E}">
        <p14:creationId xmlns:p14="http://schemas.microsoft.com/office/powerpoint/2010/main" val="402494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D4A6D-79AE-78C4-1572-789CC56E3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4AE9D-A01D-0B63-6C3C-AC7C3ED25049}"/>
              </a:ext>
            </a:extLst>
          </p:cNvPr>
          <p:cNvSpPr>
            <a:spLocks noGrp="1"/>
          </p:cNvSpPr>
          <p:nvPr>
            <p:ph type="title"/>
          </p:nvPr>
        </p:nvSpPr>
        <p:spPr>
          <a:xfrm>
            <a:off x="609599" y="1590107"/>
            <a:ext cx="11385553" cy="894717"/>
          </a:xfrm>
        </p:spPr>
        <p:txBody>
          <a:bodyPr/>
          <a:lstStyle/>
          <a:p>
            <a:r>
              <a:rPr lang="en-US" dirty="0"/>
              <a:t>Does environment matter?</a:t>
            </a:r>
          </a:p>
        </p:txBody>
      </p:sp>
      <p:sp>
        <p:nvSpPr>
          <p:cNvPr id="4" name="Slide Number Placeholder 3">
            <a:extLst>
              <a:ext uri="{FF2B5EF4-FFF2-40B4-BE49-F238E27FC236}">
                <a16:creationId xmlns:a16="http://schemas.microsoft.com/office/drawing/2014/main" id="{58DA1F68-FF12-F478-47B7-4C1AFA59C690}"/>
              </a:ext>
            </a:extLst>
          </p:cNvPr>
          <p:cNvSpPr>
            <a:spLocks noGrp="1"/>
          </p:cNvSpPr>
          <p:nvPr>
            <p:ph type="sldNum" sz="quarter" idx="12"/>
          </p:nvPr>
        </p:nvSpPr>
        <p:spPr/>
        <p:txBody>
          <a:bodyPr/>
          <a:lstStyle/>
          <a:p>
            <a:fld id="{F5084483-65D5-354F-BB34-08A2CEB2DCE1}" type="slidenum">
              <a:rPr lang="en-US" altLang="en-US" smtClean="0"/>
              <a:pPr/>
              <a:t>27</a:t>
            </a:fld>
            <a:endParaRPr lang="en-US" altLang="en-US"/>
          </a:p>
        </p:txBody>
      </p:sp>
      <p:sp>
        <p:nvSpPr>
          <p:cNvPr id="5" name="Content Placeholder 4">
            <a:extLst>
              <a:ext uri="{FF2B5EF4-FFF2-40B4-BE49-F238E27FC236}">
                <a16:creationId xmlns:a16="http://schemas.microsoft.com/office/drawing/2014/main" id="{4CF3F166-AB94-A2F7-AC3A-8CC930B6073B}"/>
              </a:ext>
            </a:extLst>
          </p:cNvPr>
          <p:cNvSpPr txBox="1">
            <a:spLocks noGrp="1"/>
          </p:cNvSpPr>
          <p:nvPr>
            <p:ph idx="1"/>
          </p:nvPr>
        </p:nvSpPr>
        <p:spPr>
          <a:xfrm>
            <a:off x="609599" y="2435297"/>
            <a:ext cx="11301352" cy="4118050"/>
          </a:xfrm>
          <a:prstGeom prst="rect">
            <a:avLst/>
          </a:prstGeom>
          <a:noFill/>
        </p:spPr>
        <p:txBody>
          <a:bodyPr wrap="square" rtlCol="0">
            <a:spAutoFit/>
          </a:bodyPr>
          <a:lstStyle/>
          <a:p>
            <a:pPr marL="0" indent="0">
              <a:buNone/>
            </a:pPr>
            <a:r>
              <a:rPr lang="en-US" sz="2400" dirty="0"/>
              <a:t>Why Montessori? Why motor skills?</a:t>
            </a:r>
          </a:p>
          <a:p>
            <a:pPr algn="l">
              <a:buFont typeface="Arial" panose="020B0604020202020204" pitchFamily="34" charset="0"/>
              <a:buChar char="•"/>
            </a:pPr>
            <a:r>
              <a:rPr lang="en-GB" sz="1800" dirty="0">
                <a:solidFill>
                  <a:srgbClr val="212121"/>
                </a:solidFill>
                <a:latin typeface="Aptos" panose="020B0004020202020204" pitchFamily="34" charset="0"/>
              </a:rPr>
              <a:t>Fosters the systematic development of life skills</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…which includes a substantial focus on various fine and gross motor skills (e.g. tying shoe laces)</a:t>
            </a:r>
          </a:p>
          <a:p>
            <a:pPr algn="l">
              <a:buFont typeface="Arial" panose="020B0604020202020204" pitchFamily="34" charset="0"/>
              <a:buChar char="•"/>
            </a:pPr>
            <a:r>
              <a:rPr lang="en-GB" sz="1800" dirty="0">
                <a:solidFill>
                  <a:srgbClr val="212121"/>
                </a:solidFill>
                <a:latin typeface="Aptos" panose="020B0004020202020204" pitchFamily="34" charset="0"/>
              </a:rPr>
              <a:t>Fits well with the interactive model of executive function…</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…and the </a:t>
            </a:r>
            <a:r>
              <a:rPr lang="en-GB" sz="1800" dirty="0">
                <a:solidFill>
                  <a:srgbClr val="212121"/>
                </a:solidFill>
                <a:latin typeface="Aptos" panose="020B0004020202020204" pitchFamily="34" charset="0"/>
              </a:rPr>
              <a:t>evolutionary understanding of the development of complex motor and higher-order cognition</a:t>
            </a:r>
          </a:p>
          <a:p>
            <a:pPr algn="l">
              <a:buFont typeface="Arial" panose="020B0604020202020204" pitchFamily="34" charset="0"/>
              <a:buChar char="•"/>
            </a:pPr>
            <a:r>
              <a:rPr lang="en-GB" sz="1800" dirty="0">
                <a:solidFill>
                  <a:srgbClr val="212121"/>
                </a:solidFill>
                <a:latin typeface="Aptos" panose="020B0004020202020204" pitchFamily="34" charset="0"/>
              </a:rPr>
              <a:t>…and with the Piaget theory of child development</a:t>
            </a:r>
          </a:p>
          <a:p>
            <a:pPr algn="l">
              <a:buFont typeface="Arial" panose="020B0604020202020204" pitchFamily="34" charset="0"/>
              <a:buChar char="•"/>
            </a:pPr>
            <a:r>
              <a:rPr lang="en-GB" sz="1800" dirty="0">
                <a:solidFill>
                  <a:srgbClr val="212121"/>
                </a:solidFill>
                <a:latin typeface="Aptos" panose="020B0004020202020204" pitchFamily="34" charset="0"/>
              </a:rPr>
              <a:t>Humans (and some primates and bords) evolved to move…</a:t>
            </a:r>
          </a:p>
          <a:p>
            <a:pPr algn="l">
              <a:buFont typeface="Arial" panose="020B0604020202020204" pitchFamily="34" charset="0"/>
              <a:buChar char="•"/>
            </a:pPr>
            <a:r>
              <a:rPr lang="en-GB" sz="1800" dirty="0">
                <a:solidFill>
                  <a:srgbClr val="212121"/>
                </a:solidFill>
                <a:latin typeface="Aptos" panose="020B0004020202020204" pitchFamily="34" charset="0"/>
              </a:rPr>
              <a:t>…and then to think about and plan movement in order to…</a:t>
            </a:r>
          </a:p>
          <a:p>
            <a:pPr marL="0" indent="0" algn="l">
              <a:buNone/>
            </a:pPr>
            <a:endParaRPr lang="en-US" sz="1800" dirty="0">
              <a:effectLst/>
              <a:latin typeface="Calibri" panose="020F0502020204030204" pitchFamily="34" charset="0"/>
              <a:ea typeface="MS Mincho" panose="02020609040205080304" pitchFamily="49" charset="-128"/>
            </a:endParaRPr>
          </a:p>
          <a:p>
            <a:pPr marL="0" indent="0" algn="ctr">
              <a:buNone/>
            </a:pPr>
            <a:r>
              <a:rPr lang="en-US" sz="1800" dirty="0">
                <a:effectLst/>
                <a:latin typeface="Calibri" panose="020F0502020204030204" pitchFamily="34" charset="0"/>
                <a:ea typeface="MS Mincho" panose="02020609040205080304" pitchFamily="49" charset="-128"/>
              </a:rPr>
              <a:t>“act independently in our own best interest, at any point in time, for the purpose of survival”</a:t>
            </a:r>
          </a:p>
          <a:p>
            <a:pPr marL="0" indent="0" algn="ctr">
              <a:buNone/>
            </a:pPr>
            <a:r>
              <a:rPr lang="en-US" sz="1800" dirty="0">
                <a:effectLst/>
                <a:latin typeface="Calibri" panose="020F0502020204030204" pitchFamily="34" charset="0"/>
                <a:ea typeface="MS Mincho" panose="02020609040205080304" pitchFamily="49" charset="-128"/>
              </a:rPr>
              <a:t>(Koziol, 2012; Miller, 2007; Livingstone, 2025)</a:t>
            </a:r>
            <a:endParaRPr lang="en-GB" sz="1800" dirty="0">
              <a:solidFill>
                <a:srgbClr val="212121"/>
              </a:solidFill>
              <a:latin typeface="Aptos" panose="020B0004020202020204" pitchFamily="34" charset="0"/>
            </a:endParaRPr>
          </a:p>
          <a:p>
            <a:pPr algn="l">
              <a:buFont typeface="Arial" panose="020B0604020202020204" pitchFamily="34" charset="0"/>
              <a:buChar char="•"/>
            </a:pPr>
            <a:endParaRPr lang="en-GB" sz="1800" b="0" i="0" u="none" strike="noStrike" dirty="0">
              <a:solidFill>
                <a:srgbClr val="212121"/>
              </a:solidFill>
              <a:effectLst/>
              <a:latin typeface="Aptos" panose="020B0004020202020204" pitchFamily="34" charset="0"/>
            </a:endParaRPr>
          </a:p>
        </p:txBody>
      </p:sp>
    </p:spTree>
    <p:extLst>
      <p:ext uri="{BB962C8B-B14F-4D97-AF65-F5344CB8AC3E}">
        <p14:creationId xmlns:p14="http://schemas.microsoft.com/office/powerpoint/2010/main" val="376582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2B91-8986-43DC-5316-955407985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8F020-681C-050D-97B5-4E7B063FA56F}"/>
              </a:ext>
            </a:extLst>
          </p:cNvPr>
          <p:cNvSpPr>
            <a:spLocks noGrp="1"/>
          </p:cNvSpPr>
          <p:nvPr>
            <p:ph type="title"/>
          </p:nvPr>
        </p:nvSpPr>
        <p:spPr>
          <a:xfrm>
            <a:off x="609599" y="1590107"/>
            <a:ext cx="11385553" cy="894717"/>
          </a:xfrm>
        </p:spPr>
        <p:txBody>
          <a:bodyPr/>
          <a:lstStyle/>
          <a:p>
            <a:r>
              <a:rPr lang="en-US" dirty="0"/>
              <a:t>Motor and executive abilities</a:t>
            </a:r>
          </a:p>
        </p:txBody>
      </p:sp>
      <p:sp>
        <p:nvSpPr>
          <p:cNvPr id="4" name="Slide Number Placeholder 3">
            <a:extLst>
              <a:ext uri="{FF2B5EF4-FFF2-40B4-BE49-F238E27FC236}">
                <a16:creationId xmlns:a16="http://schemas.microsoft.com/office/drawing/2014/main" id="{208C6165-A559-0263-A3EC-108E388DD524}"/>
              </a:ext>
            </a:extLst>
          </p:cNvPr>
          <p:cNvSpPr>
            <a:spLocks noGrp="1"/>
          </p:cNvSpPr>
          <p:nvPr>
            <p:ph type="sldNum" sz="quarter" idx="12"/>
          </p:nvPr>
        </p:nvSpPr>
        <p:spPr/>
        <p:txBody>
          <a:bodyPr/>
          <a:lstStyle/>
          <a:p>
            <a:fld id="{F5084483-65D5-354F-BB34-08A2CEB2DCE1}" type="slidenum">
              <a:rPr lang="en-US" altLang="en-US" smtClean="0"/>
              <a:pPr/>
              <a:t>28</a:t>
            </a:fld>
            <a:endParaRPr lang="en-US" altLang="en-US"/>
          </a:p>
        </p:txBody>
      </p:sp>
      <p:pic>
        <p:nvPicPr>
          <p:cNvPr id="16386" name="Picture 2" descr="Dorsolateral prefrontal cortex - Wikipedia">
            <a:extLst>
              <a:ext uri="{FF2B5EF4-FFF2-40B4-BE49-F238E27FC236}">
                <a16:creationId xmlns:a16="http://schemas.microsoft.com/office/drawing/2014/main" id="{C69E4FCD-24B5-0362-5A2D-B42DC1C28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90" y="2431988"/>
            <a:ext cx="6269718" cy="41069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F1FC2D-65FB-6C63-164F-02698E6BAA64}"/>
              </a:ext>
            </a:extLst>
          </p:cNvPr>
          <p:cNvSpPr txBox="1"/>
          <p:nvPr/>
        </p:nvSpPr>
        <p:spPr>
          <a:xfrm>
            <a:off x="6733425" y="2777291"/>
            <a:ext cx="5261727" cy="3693319"/>
          </a:xfrm>
          <a:prstGeom prst="rect">
            <a:avLst/>
          </a:prstGeom>
          <a:noFill/>
          <a:ln>
            <a:solidFill>
              <a:srgbClr val="FF0000"/>
            </a:solidFill>
          </a:ln>
        </p:spPr>
        <p:txBody>
          <a:bodyPr wrap="square">
            <a:spAutoFit/>
          </a:bodyPr>
          <a:lstStyle/>
          <a:p>
            <a:r>
              <a:rPr lang="en-GB" b="1" dirty="0">
                <a:solidFill>
                  <a:srgbClr val="001D35"/>
                </a:solidFill>
                <a:latin typeface="Google Sans"/>
              </a:rPr>
              <a:t>Motor cortex: </a:t>
            </a:r>
            <a:r>
              <a:rPr lang="en-GB" b="0" i="0" dirty="0">
                <a:solidFill>
                  <a:srgbClr val="001D35"/>
                </a:solidFill>
                <a:effectLst/>
                <a:latin typeface="Google Sans"/>
              </a:rPr>
              <a:t>execution and control of movements</a:t>
            </a:r>
          </a:p>
          <a:p>
            <a:endParaRPr lang="en-GB" dirty="0">
              <a:solidFill>
                <a:srgbClr val="001D35"/>
              </a:solidFill>
              <a:latin typeface="Google Sans"/>
            </a:endParaRPr>
          </a:p>
          <a:p>
            <a:r>
              <a:rPr lang="en-GB" b="1" i="0" dirty="0">
                <a:solidFill>
                  <a:srgbClr val="001D35"/>
                </a:solidFill>
                <a:effectLst/>
                <a:latin typeface="Google Sans"/>
              </a:rPr>
              <a:t>Premotor cortex: </a:t>
            </a:r>
            <a:r>
              <a:rPr lang="en-GB" b="0" i="0" dirty="0">
                <a:solidFill>
                  <a:srgbClr val="001D35"/>
                </a:solidFill>
                <a:effectLst/>
                <a:latin typeface="Google Sans"/>
              </a:rPr>
              <a:t>planning and preparing movements</a:t>
            </a:r>
          </a:p>
          <a:p>
            <a:endParaRPr lang="en-GB" dirty="0">
              <a:solidFill>
                <a:srgbClr val="001D35"/>
              </a:solidFill>
              <a:latin typeface="Google Sans"/>
            </a:endParaRPr>
          </a:p>
          <a:p>
            <a:r>
              <a:rPr lang="en-GB" b="1" dirty="0">
                <a:solidFill>
                  <a:srgbClr val="001D35"/>
                </a:solidFill>
                <a:latin typeface="Google Sans"/>
              </a:rPr>
              <a:t>Prefrontal cortex: </a:t>
            </a:r>
            <a:r>
              <a:rPr lang="en-GB" dirty="0">
                <a:solidFill>
                  <a:srgbClr val="001D35"/>
                </a:solidFill>
                <a:latin typeface="Google Sans"/>
              </a:rPr>
              <a:t>H</a:t>
            </a:r>
            <a:r>
              <a:rPr lang="en-GB" b="0" i="0" dirty="0">
                <a:solidFill>
                  <a:srgbClr val="001D35"/>
                </a:solidFill>
                <a:effectLst/>
                <a:latin typeface="Google Sans"/>
              </a:rPr>
              <a:t>igher-order cognitive functions</a:t>
            </a:r>
          </a:p>
          <a:p>
            <a:pPr marL="285750" indent="-285750">
              <a:buFont typeface="Arial" panose="020B0604020202020204" pitchFamily="34" charset="0"/>
              <a:buChar char="•"/>
            </a:pPr>
            <a:endParaRPr lang="en-GB" b="0" i="0" dirty="0">
              <a:solidFill>
                <a:srgbClr val="001D35"/>
              </a:solidFill>
              <a:effectLst/>
              <a:latin typeface="Google Sans"/>
            </a:endParaRPr>
          </a:p>
          <a:p>
            <a:pPr marL="285750" indent="-285750">
              <a:buFont typeface="Arial" panose="020B0604020202020204" pitchFamily="34" charset="0"/>
              <a:buChar char="•"/>
            </a:pPr>
            <a:r>
              <a:rPr lang="en-GB" b="0" i="0" dirty="0">
                <a:solidFill>
                  <a:srgbClr val="001D35"/>
                </a:solidFill>
                <a:effectLst/>
                <a:latin typeface="Google Sans"/>
              </a:rPr>
              <a:t>working memory</a:t>
            </a:r>
          </a:p>
          <a:p>
            <a:pPr marL="285750" indent="-285750">
              <a:buFont typeface="Arial" panose="020B0604020202020204" pitchFamily="34" charset="0"/>
              <a:buChar char="•"/>
            </a:pPr>
            <a:r>
              <a:rPr lang="en-GB" dirty="0">
                <a:solidFill>
                  <a:srgbClr val="001D35"/>
                </a:solidFill>
                <a:latin typeface="Google Sans"/>
              </a:rPr>
              <a:t>E</a:t>
            </a:r>
            <a:r>
              <a:rPr lang="en-GB" b="0" i="0" dirty="0">
                <a:solidFill>
                  <a:srgbClr val="001D35"/>
                </a:solidFill>
                <a:effectLst/>
                <a:latin typeface="Google Sans"/>
              </a:rPr>
              <a:t>xecutive functions</a:t>
            </a:r>
          </a:p>
          <a:p>
            <a:pPr marL="285750" indent="-285750">
              <a:buFont typeface="Arial" panose="020B0604020202020204" pitchFamily="34" charset="0"/>
              <a:buChar char="•"/>
            </a:pPr>
            <a:r>
              <a:rPr lang="en-GB" dirty="0">
                <a:solidFill>
                  <a:srgbClr val="001D35"/>
                </a:solidFill>
                <a:latin typeface="Google Sans"/>
              </a:rPr>
              <a:t>D</a:t>
            </a:r>
            <a:r>
              <a:rPr lang="en-GB" b="0" i="0" dirty="0">
                <a:solidFill>
                  <a:srgbClr val="001D35"/>
                </a:solidFill>
                <a:effectLst/>
                <a:latin typeface="Google Sans"/>
              </a:rPr>
              <a:t>ecision-making</a:t>
            </a:r>
          </a:p>
          <a:p>
            <a:pPr marL="285750" indent="-285750">
              <a:buFont typeface="Arial" panose="020B0604020202020204" pitchFamily="34" charset="0"/>
              <a:buChar char="•"/>
            </a:pPr>
            <a:r>
              <a:rPr lang="en-GB" b="0" i="0" dirty="0">
                <a:solidFill>
                  <a:srgbClr val="001D35"/>
                </a:solidFill>
                <a:effectLst/>
                <a:latin typeface="Google Sans"/>
              </a:rPr>
              <a:t>Planning</a:t>
            </a:r>
          </a:p>
          <a:p>
            <a:pPr marL="285750" indent="-285750">
              <a:buFont typeface="Arial" panose="020B0604020202020204" pitchFamily="34" charset="0"/>
              <a:buChar char="•"/>
            </a:pPr>
            <a:r>
              <a:rPr lang="en-GB" dirty="0">
                <a:solidFill>
                  <a:srgbClr val="001D35"/>
                </a:solidFill>
                <a:latin typeface="Google Sans"/>
              </a:rPr>
              <a:t>A</a:t>
            </a:r>
            <a:r>
              <a:rPr lang="en-GB" b="0" i="0" dirty="0">
                <a:solidFill>
                  <a:srgbClr val="001D35"/>
                </a:solidFill>
                <a:effectLst/>
                <a:latin typeface="Google Sans"/>
              </a:rPr>
              <a:t>ttention</a:t>
            </a:r>
          </a:p>
          <a:p>
            <a:pPr marL="285750" indent="-285750">
              <a:buFont typeface="Arial" panose="020B0604020202020204" pitchFamily="34" charset="0"/>
              <a:buChar char="•"/>
            </a:pPr>
            <a:r>
              <a:rPr lang="en-GB" dirty="0">
                <a:solidFill>
                  <a:srgbClr val="001D35"/>
                </a:solidFill>
                <a:latin typeface="Google Sans"/>
              </a:rPr>
              <a:t>S</a:t>
            </a:r>
            <a:r>
              <a:rPr lang="en-GB" b="0" i="0" dirty="0">
                <a:solidFill>
                  <a:srgbClr val="001D35"/>
                </a:solidFill>
                <a:effectLst/>
                <a:latin typeface="Google Sans"/>
              </a:rPr>
              <a:t>ocial behaviour</a:t>
            </a:r>
          </a:p>
          <a:p>
            <a:pPr marL="285750" indent="-285750">
              <a:buFont typeface="Arial" panose="020B0604020202020204" pitchFamily="34" charset="0"/>
              <a:buChar char="•"/>
            </a:pPr>
            <a:r>
              <a:rPr lang="en-GB" dirty="0">
                <a:solidFill>
                  <a:srgbClr val="001D35"/>
                </a:solidFill>
                <a:latin typeface="Google Sans"/>
              </a:rPr>
              <a:t>E</a:t>
            </a:r>
            <a:r>
              <a:rPr lang="en-GB" b="0" i="0" dirty="0">
                <a:solidFill>
                  <a:srgbClr val="001D35"/>
                </a:solidFill>
                <a:effectLst/>
                <a:latin typeface="Google Sans"/>
              </a:rPr>
              <a:t>motional regulation</a:t>
            </a:r>
            <a:endParaRPr lang="en-US" dirty="0"/>
          </a:p>
        </p:txBody>
      </p:sp>
      <p:sp>
        <p:nvSpPr>
          <p:cNvPr id="9" name="Oval 8">
            <a:extLst>
              <a:ext uri="{FF2B5EF4-FFF2-40B4-BE49-F238E27FC236}">
                <a16:creationId xmlns:a16="http://schemas.microsoft.com/office/drawing/2014/main" id="{6B166226-049E-EAE3-0142-162D9271F5A9}"/>
              </a:ext>
            </a:extLst>
          </p:cNvPr>
          <p:cNvSpPr/>
          <p:nvPr/>
        </p:nvSpPr>
        <p:spPr>
          <a:xfrm>
            <a:off x="3037114" y="2329543"/>
            <a:ext cx="1197429" cy="55517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A0EC96-4E33-FDCB-148E-9D0D0621C1D3}"/>
              </a:ext>
            </a:extLst>
          </p:cNvPr>
          <p:cNvSpPr/>
          <p:nvPr/>
        </p:nvSpPr>
        <p:spPr>
          <a:xfrm>
            <a:off x="1839684" y="2777291"/>
            <a:ext cx="1197429" cy="55517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7BA605E-5A79-06FA-C5A9-438DA3B0FC83}"/>
              </a:ext>
            </a:extLst>
          </p:cNvPr>
          <p:cNvSpPr/>
          <p:nvPr/>
        </p:nvSpPr>
        <p:spPr>
          <a:xfrm>
            <a:off x="371473" y="3151414"/>
            <a:ext cx="1794784" cy="47351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6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76EC-4293-026C-C3C1-601B38DBC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4DDDE-B7A9-2FC1-B1F1-FE83FC4375A3}"/>
              </a:ext>
            </a:extLst>
          </p:cNvPr>
          <p:cNvSpPr>
            <a:spLocks noGrp="1"/>
          </p:cNvSpPr>
          <p:nvPr>
            <p:ph type="title"/>
          </p:nvPr>
        </p:nvSpPr>
        <p:spPr>
          <a:xfrm>
            <a:off x="609599" y="1590107"/>
            <a:ext cx="11385553" cy="894717"/>
          </a:xfrm>
        </p:spPr>
        <p:txBody>
          <a:bodyPr/>
          <a:lstStyle/>
          <a:p>
            <a:r>
              <a:rPr lang="en-US" dirty="0"/>
              <a:t>Does environment matter?</a:t>
            </a:r>
          </a:p>
        </p:txBody>
      </p:sp>
      <p:sp>
        <p:nvSpPr>
          <p:cNvPr id="4" name="Slide Number Placeholder 3">
            <a:extLst>
              <a:ext uri="{FF2B5EF4-FFF2-40B4-BE49-F238E27FC236}">
                <a16:creationId xmlns:a16="http://schemas.microsoft.com/office/drawing/2014/main" id="{AA3F342A-ED77-247F-68F4-F818E9B25518}"/>
              </a:ext>
            </a:extLst>
          </p:cNvPr>
          <p:cNvSpPr>
            <a:spLocks noGrp="1"/>
          </p:cNvSpPr>
          <p:nvPr>
            <p:ph type="sldNum" sz="quarter" idx="12"/>
          </p:nvPr>
        </p:nvSpPr>
        <p:spPr/>
        <p:txBody>
          <a:bodyPr/>
          <a:lstStyle/>
          <a:p>
            <a:fld id="{F5084483-65D5-354F-BB34-08A2CEB2DCE1}" type="slidenum">
              <a:rPr lang="en-US" altLang="en-US" smtClean="0"/>
              <a:pPr/>
              <a:t>29</a:t>
            </a:fld>
            <a:endParaRPr lang="en-US" altLang="en-US"/>
          </a:p>
        </p:txBody>
      </p:sp>
      <p:sp>
        <p:nvSpPr>
          <p:cNvPr id="5" name="Content Placeholder 4">
            <a:extLst>
              <a:ext uri="{FF2B5EF4-FFF2-40B4-BE49-F238E27FC236}">
                <a16:creationId xmlns:a16="http://schemas.microsoft.com/office/drawing/2014/main" id="{95DEF797-ADEA-B5B1-DE4D-AB523A7D409D}"/>
              </a:ext>
            </a:extLst>
          </p:cNvPr>
          <p:cNvSpPr txBox="1">
            <a:spLocks noGrp="1"/>
          </p:cNvSpPr>
          <p:nvPr>
            <p:ph idx="1"/>
          </p:nvPr>
        </p:nvSpPr>
        <p:spPr>
          <a:xfrm>
            <a:off x="609599" y="2206694"/>
            <a:ext cx="11301352" cy="4561249"/>
          </a:xfrm>
          <a:prstGeom prst="rect">
            <a:avLst/>
          </a:prstGeom>
          <a:noFill/>
        </p:spPr>
        <p:txBody>
          <a:bodyPr wrap="square" rtlCol="0">
            <a:spAutoFit/>
          </a:bodyPr>
          <a:lstStyle/>
          <a:p>
            <a:pPr marL="0" indent="0">
              <a:buNone/>
            </a:pPr>
            <a:r>
              <a:rPr lang="en-US" sz="2400" dirty="0">
                <a:solidFill>
                  <a:srgbClr val="212121"/>
                </a:solidFill>
                <a:latin typeface="Aptos" panose="020B0004020202020204" pitchFamily="34" charset="0"/>
              </a:rPr>
              <a:t>Numeracy</a:t>
            </a:r>
            <a:r>
              <a:rPr lang="en-US" sz="1800" dirty="0">
                <a:solidFill>
                  <a:srgbClr val="212121"/>
                </a:solidFill>
                <a:latin typeface="Aptos" panose="020B0004020202020204" pitchFamily="34" charset="0"/>
              </a:rPr>
              <a:t>:</a:t>
            </a:r>
          </a:p>
          <a:p>
            <a:pPr algn="l">
              <a:buFont typeface="Arial" panose="020B0604020202020204" pitchFamily="34" charset="0"/>
              <a:buChar char="•"/>
            </a:pPr>
            <a:r>
              <a:rPr lang="en-GB" sz="1800" b="0" i="0" u="none" strike="noStrike" dirty="0">
                <a:solidFill>
                  <a:srgbClr val="212121"/>
                </a:solidFill>
                <a:effectLst/>
                <a:latin typeface="Aptos" panose="020B0004020202020204" pitchFamily="34" charset="0"/>
              </a:rPr>
              <a:t>For both Montessori and mainstream children:</a:t>
            </a:r>
          </a:p>
          <a:p>
            <a:pPr lvl="1">
              <a:buFont typeface="Arial" panose="020B0604020202020204" pitchFamily="34" charset="0"/>
              <a:buChar char="•"/>
            </a:pPr>
            <a:r>
              <a:rPr lang="en-GB" sz="1800" dirty="0">
                <a:solidFill>
                  <a:srgbClr val="212121"/>
                </a:solidFill>
                <a:latin typeface="Aptos" panose="020B0004020202020204" pitchFamily="34" charset="0"/>
              </a:rPr>
              <a:t>Bidirectional longitudinal relationship between fine motors skills and WM</a:t>
            </a:r>
          </a:p>
          <a:p>
            <a:pPr lvl="1">
              <a:buFont typeface="Arial" panose="020B0604020202020204" pitchFamily="34" charset="0"/>
              <a:buChar char="•"/>
            </a:pPr>
            <a:r>
              <a:rPr lang="en-GB" sz="1800" dirty="0">
                <a:solidFill>
                  <a:srgbClr val="212121"/>
                </a:solidFill>
                <a:latin typeface="Aptos" panose="020B0004020202020204" pitchFamily="34" charset="0"/>
              </a:rPr>
              <a:t>Unidirectional relationship between gross motor skills and WM</a:t>
            </a:r>
          </a:p>
          <a:p>
            <a:pPr>
              <a:buFont typeface="Arial" panose="020B0604020202020204" pitchFamily="34" charset="0"/>
              <a:buChar char="•"/>
            </a:pPr>
            <a:r>
              <a:rPr lang="en-GB" sz="1800" dirty="0">
                <a:solidFill>
                  <a:srgbClr val="212121"/>
                </a:solidFill>
                <a:latin typeface="Aptos" panose="020B0004020202020204" pitchFamily="34" charset="0"/>
              </a:rPr>
              <a:t>WM at T1 and T3 predicted numeracy at T3 for both groups</a:t>
            </a:r>
            <a:endParaRPr lang="en-GB" sz="1800" b="0" i="0" u="none" strike="noStrike" dirty="0">
              <a:solidFill>
                <a:srgbClr val="212121"/>
              </a:solidFill>
              <a:effectLst/>
              <a:latin typeface="Aptos" panose="020B0004020202020204" pitchFamily="34" charset="0"/>
            </a:endParaRPr>
          </a:p>
          <a:p>
            <a:pPr algn="l">
              <a:buFont typeface="Arial" panose="020B0604020202020204" pitchFamily="34" charset="0"/>
              <a:buChar char="•"/>
            </a:pPr>
            <a:r>
              <a:rPr lang="en-GB" sz="1800" b="1" i="0" u="sng" strike="noStrike" dirty="0">
                <a:solidFill>
                  <a:srgbClr val="212121"/>
                </a:solidFill>
                <a:effectLst/>
                <a:latin typeface="Aptos" panose="020B0004020202020204" pitchFamily="34" charset="0"/>
              </a:rPr>
              <a:t>Montessori group </a:t>
            </a:r>
            <a:r>
              <a:rPr lang="en-GB" sz="1800" b="0" i="0" u="none" strike="noStrike" dirty="0">
                <a:solidFill>
                  <a:srgbClr val="212121"/>
                </a:solidFill>
                <a:effectLst/>
                <a:latin typeface="Aptos" panose="020B0004020202020204" pitchFamily="34" charset="0"/>
              </a:rPr>
              <a:t>performed better on WM measures at T2 and T3</a:t>
            </a:r>
          </a:p>
          <a:p>
            <a:pPr algn="l">
              <a:buFont typeface="Arial" panose="020B0604020202020204" pitchFamily="34" charset="0"/>
              <a:buChar char="•"/>
            </a:pPr>
            <a:r>
              <a:rPr lang="en-GB" sz="1800" b="1" i="0" u="sng" strike="noStrike" dirty="0">
                <a:solidFill>
                  <a:srgbClr val="212121"/>
                </a:solidFill>
                <a:effectLst/>
                <a:latin typeface="Aptos" panose="020B0004020202020204" pitchFamily="34" charset="0"/>
              </a:rPr>
              <a:t>Montessori group</a:t>
            </a:r>
            <a:r>
              <a:rPr lang="en-GB" sz="1800" dirty="0">
                <a:solidFill>
                  <a:srgbClr val="212121"/>
                </a:solidFill>
                <a:latin typeface="Aptos" panose="020B0004020202020204" pitchFamily="34" charset="0"/>
              </a:rPr>
              <a:t> performed better on gross motor skills </a:t>
            </a:r>
            <a:r>
              <a:rPr lang="en-GB" sz="1800" b="0" i="0" u="none" strike="noStrike" dirty="0">
                <a:solidFill>
                  <a:srgbClr val="212121"/>
                </a:solidFill>
                <a:effectLst/>
                <a:latin typeface="Aptos" panose="020B0004020202020204" pitchFamily="34" charset="0"/>
              </a:rPr>
              <a:t>at T2</a:t>
            </a:r>
          </a:p>
          <a:p>
            <a:pPr algn="l">
              <a:buFont typeface="Arial" panose="020B0604020202020204" pitchFamily="34" charset="0"/>
              <a:buChar char="•"/>
            </a:pPr>
            <a:r>
              <a:rPr lang="en-GB" sz="1800" b="1" u="sng" dirty="0">
                <a:solidFill>
                  <a:srgbClr val="212121"/>
                </a:solidFill>
                <a:latin typeface="Aptos" panose="020B0004020202020204" pitchFamily="34" charset="0"/>
              </a:rPr>
              <a:t>Montessori group </a:t>
            </a:r>
            <a:r>
              <a:rPr lang="en-GB" sz="1800" dirty="0">
                <a:solidFill>
                  <a:srgbClr val="212121"/>
                </a:solidFill>
                <a:latin typeface="Aptos" panose="020B0004020202020204" pitchFamily="34" charset="0"/>
              </a:rPr>
              <a:t>performed better on numeracy at T3</a:t>
            </a:r>
          </a:p>
          <a:p>
            <a:pPr algn="l">
              <a:buFont typeface="Arial" panose="020B0604020202020204" pitchFamily="34" charset="0"/>
              <a:buChar char="•"/>
            </a:pPr>
            <a:r>
              <a:rPr lang="en-GB" sz="1800" dirty="0">
                <a:solidFill>
                  <a:srgbClr val="212121"/>
                </a:solidFill>
                <a:latin typeface="Aptos" panose="020B0004020202020204" pitchFamily="34" charset="0"/>
              </a:rPr>
              <a:t>Fine motor skills and WM measured at T2 interacted to predict numeracy at T3 </a:t>
            </a:r>
            <a:r>
              <a:rPr lang="en-GB" sz="1800" b="1" u="sng" dirty="0">
                <a:solidFill>
                  <a:srgbClr val="212121"/>
                </a:solidFill>
                <a:latin typeface="Aptos" panose="020B0004020202020204" pitchFamily="34" charset="0"/>
              </a:rPr>
              <a:t>only for the Montessori group</a:t>
            </a:r>
          </a:p>
          <a:p>
            <a:pPr marL="0" indent="0" algn="l">
              <a:buNone/>
            </a:pPr>
            <a:endParaRPr lang="en-GB" sz="1800" b="0" i="0" u="none" strike="noStrike" dirty="0">
              <a:solidFill>
                <a:srgbClr val="212121"/>
              </a:solidFill>
              <a:effectLst/>
              <a:latin typeface="Aptos" panose="020B0004020202020204" pitchFamily="34" charset="0"/>
            </a:endParaRPr>
          </a:p>
          <a:p>
            <a:pPr marL="0" indent="0">
              <a:buNone/>
            </a:pPr>
            <a:r>
              <a:rPr lang="en-US" sz="2400" dirty="0"/>
              <a:t>Literacy</a:t>
            </a:r>
            <a:r>
              <a:rPr lang="en-US" sz="1800" dirty="0">
                <a:solidFill>
                  <a:srgbClr val="212121"/>
                </a:solidFill>
                <a:latin typeface="Aptos" panose="020B0004020202020204" pitchFamily="34" charset="0"/>
              </a:rPr>
              <a:t>:</a:t>
            </a:r>
          </a:p>
          <a:p>
            <a:pPr algn="l">
              <a:buFont typeface="Arial" panose="020B0604020202020204" pitchFamily="34" charset="0"/>
              <a:buChar char="•"/>
            </a:pPr>
            <a:r>
              <a:rPr lang="en-GB" sz="1800" dirty="0">
                <a:solidFill>
                  <a:srgbClr val="212121"/>
                </a:solidFill>
                <a:latin typeface="Aptos" panose="020B0004020202020204" pitchFamily="34" charset="0"/>
              </a:rPr>
              <a:t>Fine motor skills and WM interacted to predict literacy at T3 for both groups</a:t>
            </a:r>
          </a:p>
          <a:p>
            <a:pPr>
              <a:buFont typeface="Arial" panose="020B0604020202020204" pitchFamily="34" charset="0"/>
              <a:buChar char="•"/>
            </a:pPr>
            <a:r>
              <a:rPr lang="en-GB" sz="1800" b="0" i="0" u="none" strike="noStrike" dirty="0">
                <a:solidFill>
                  <a:srgbClr val="212121"/>
                </a:solidFill>
                <a:effectLst/>
                <a:latin typeface="Aptos" panose="020B0004020202020204" pitchFamily="34" charset="0"/>
              </a:rPr>
              <a:t>Gross motor skills and WM interacted to predict reading skills at T3 in the </a:t>
            </a:r>
            <a:r>
              <a:rPr lang="en-GB" sz="1800" b="1" i="0" u="sng" strike="noStrike" dirty="0">
                <a:solidFill>
                  <a:srgbClr val="212121"/>
                </a:solidFill>
                <a:effectLst/>
                <a:latin typeface="Aptos" panose="020B0004020202020204" pitchFamily="34" charset="0"/>
              </a:rPr>
              <a:t>Montessori group</a:t>
            </a:r>
            <a:endParaRPr lang="en-GB" sz="1800" b="1" u="sng" dirty="0">
              <a:solidFill>
                <a:srgbClr val="212121"/>
              </a:solidFill>
              <a:latin typeface="Aptos" panose="020B0004020202020204" pitchFamily="34" charset="0"/>
            </a:endParaRPr>
          </a:p>
        </p:txBody>
      </p:sp>
      <p:sp>
        <p:nvSpPr>
          <p:cNvPr id="6" name="TextBox 5">
            <a:extLst>
              <a:ext uri="{FF2B5EF4-FFF2-40B4-BE49-F238E27FC236}">
                <a16:creationId xmlns:a16="http://schemas.microsoft.com/office/drawing/2014/main" id="{1CD82715-6F0B-04C8-6708-B6F80361CA6E}"/>
              </a:ext>
            </a:extLst>
          </p:cNvPr>
          <p:cNvSpPr txBox="1"/>
          <p:nvPr/>
        </p:nvSpPr>
        <p:spPr>
          <a:xfrm>
            <a:off x="9818913" y="1782828"/>
            <a:ext cx="2092037" cy="1477328"/>
          </a:xfrm>
          <a:prstGeom prst="rect">
            <a:avLst/>
          </a:prstGeom>
          <a:noFill/>
          <a:ln w="31750" cmpd="tri">
            <a:solidFill>
              <a:srgbClr val="FF0000"/>
            </a:solidFill>
          </a:ln>
        </p:spPr>
        <p:txBody>
          <a:bodyPr wrap="square">
            <a:spAutoFit/>
          </a:bodyPr>
          <a:lstStyle/>
          <a:p>
            <a:pPr algn="l"/>
            <a:r>
              <a:rPr lang="en-GB" sz="1800" b="0" i="0" u="none" strike="noStrike" dirty="0">
                <a:solidFill>
                  <a:srgbClr val="212121"/>
                </a:solidFill>
                <a:effectLst/>
                <a:latin typeface="Aptos" panose="020B0004020202020204" pitchFamily="34" charset="0"/>
              </a:rPr>
              <a:t>T1: 3 years</a:t>
            </a:r>
          </a:p>
          <a:p>
            <a:pPr algn="l"/>
            <a:endParaRPr lang="en-GB" dirty="0">
              <a:solidFill>
                <a:srgbClr val="212121"/>
              </a:solidFill>
              <a:latin typeface="Aptos" panose="020B0004020202020204" pitchFamily="34" charset="0"/>
            </a:endParaRPr>
          </a:p>
          <a:p>
            <a:pPr algn="l"/>
            <a:r>
              <a:rPr lang="en-GB" sz="1800" b="0" i="0" u="none" strike="noStrike" dirty="0">
                <a:solidFill>
                  <a:srgbClr val="212121"/>
                </a:solidFill>
                <a:effectLst/>
                <a:latin typeface="Aptos" panose="020B0004020202020204" pitchFamily="34" charset="0"/>
              </a:rPr>
              <a:t>T2: 4 years</a:t>
            </a:r>
          </a:p>
          <a:p>
            <a:pPr algn="l"/>
            <a:endParaRPr lang="en-GB" dirty="0">
              <a:solidFill>
                <a:srgbClr val="212121"/>
              </a:solidFill>
              <a:latin typeface="Aptos" panose="020B0004020202020204" pitchFamily="34" charset="0"/>
            </a:endParaRPr>
          </a:p>
          <a:p>
            <a:pPr algn="l"/>
            <a:r>
              <a:rPr lang="en-GB" sz="1800" b="0" i="0" u="none" strike="noStrike" dirty="0">
                <a:solidFill>
                  <a:srgbClr val="212121"/>
                </a:solidFill>
                <a:effectLst/>
                <a:latin typeface="Aptos" panose="020B0004020202020204" pitchFamily="34" charset="0"/>
              </a:rPr>
              <a:t>T3: 4.</a:t>
            </a:r>
            <a:r>
              <a:rPr lang="en-GB" sz="1800" dirty="0">
                <a:solidFill>
                  <a:srgbClr val="212121"/>
                </a:solidFill>
                <a:latin typeface="Aptos" panose="020B0004020202020204" pitchFamily="34" charset="0"/>
              </a:rPr>
              <a:t>5 years</a:t>
            </a:r>
          </a:p>
        </p:txBody>
      </p:sp>
    </p:spTree>
    <p:extLst>
      <p:ext uri="{BB962C8B-B14F-4D97-AF65-F5344CB8AC3E}">
        <p14:creationId xmlns:p14="http://schemas.microsoft.com/office/powerpoint/2010/main" val="337542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61362-0906-1B32-5E57-2420C1AD6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C4F17-EFB4-AD49-D8DC-05547082B77B}"/>
              </a:ext>
            </a:extLst>
          </p:cNvPr>
          <p:cNvSpPr>
            <a:spLocks noGrp="1"/>
          </p:cNvSpPr>
          <p:nvPr>
            <p:ph type="title"/>
          </p:nvPr>
        </p:nvSpPr>
        <p:spPr/>
        <p:txBody>
          <a:bodyPr/>
          <a:lstStyle/>
          <a:p>
            <a:r>
              <a:rPr lang="en-US" dirty="0"/>
              <a:t>Today’s takeaways:</a:t>
            </a:r>
          </a:p>
        </p:txBody>
      </p:sp>
      <p:sp>
        <p:nvSpPr>
          <p:cNvPr id="4" name="Slide Number Placeholder 3">
            <a:extLst>
              <a:ext uri="{FF2B5EF4-FFF2-40B4-BE49-F238E27FC236}">
                <a16:creationId xmlns:a16="http://schemas.microsoft.com/office/drawing/2014/main" id="{11AC7739-521B-6791-94C3-E2E0F22AD0EB}"/>
              </a:ext>
            </a:extLst>
          </p:cNvPr>
          <p:cNvSpPr>
            <a:spLocks noGrp="1"/>
          </p:cNvSpPr>
          <p:nvPr>
            <p:ph type="sldNum" sz="quarter" idx="12"/>
          </p:nvPr>
        </p:nvSpPr>
        <p:spPr/>
        <p:txBody>
          <a:bodyPr/>
          <a:lstStyle/>
          <a:p>
            <a:fld id="{F5084483-65D5-354F-BB34-08A2CEB2DCE1}" type="slidenum">
              <a:rPr lang="en-US" altLang="en-US" smtClean="0"/>
              <a:pPr/>
              <a:t>3</a:t>
            </a:fld>
            <a:endParaRPr lang="en-US" altLang="en-US"/>
          </a:p>
        </p:txBody>
      </p:sp>
      <p:sp>
        <p:nvSpPr>
          <p:cNvPr id="5" name="Content Placeholder 4">
            <a:extLst>
              <a:ext uri="{FF2B5EF4-FFF2-40B4-BE49-F238E27FC236}">
                <a16:creationId xmlns:a16="http://schemas.microsoft.com/office/drawing/2014/main" id="{78F88A7F-C605-66D9-07FB-2C7F7D513267}"/>
              </a:ext>
            </a:extLst>
          </p:cNvPr>
          <p:cNvSpPr txBox="1">
            <a:spLocks noGrp="1"/>
          </p:cNvSpPr>
          <p:nvPr>
            <p:ph idx="1"/>
          </p:nvPr>
        </p:nvSpPr>
        <p:spPr>
          <a:xfrm>
            <a:off x="609600" y="2659837"/>
            <a:ext cx="10972800" cy="2357568"/>
          </a:xfrm>
          <a:prstGeom prst="rect">
            <a:avLst/>
          </a:prstGeom>
          <a:noFill/>
        </p:spPr>
        <p:txBody>
          <a:bodyPr wrap="square" rtlCol="0">
            <a:spAutoFit/>
          </a:bodyPr>
          <a:lstStyle/>
          <a:p>
            <a:pPr marL="0" indent="0">
              <a:buNone/>
            </a:pPr>
            <a:r>
              <a:rPr lang="en-US" dirty="0"/>
              <a:t>Understand…:</a:t>
            </a:r>
          </a:p>
          <a:p>
            <a:r>
              <a:rPr lang="en-US" dirty="0"/>
              <a:t>…what working memory is</a:t>
            </a:r>
          </a:p>
          <a:p>
            <a:r>
              <a:rPr lang="en-US" dirty="0"/>
              <a:t>…its role in education</a:t>
            </a:r>
          </a:p>
          <a:p>
            <a:r>
              <a:rPr lang="en-US" dirty="0"/>
              <a:t>…how it develops</a:t>
            </a:r>
          </a:p>
        </p:txBody>
      </p:sp>
    </p:spTree>
    <p:extLst>
      <p:ext uri="{BB962C8B-B14F-4D97-AF65-F5344CB8AC3E}">
        <p14:creationId xmlns:p14="http://schemas.microsoft.com/office/powerpoint/2010/main" val="1944284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ECCC4-2B86-91BB-0C99-1B29317A9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5FDE1-7E27-7C63-9612-F203D9FFA73C}"/>
              </a:ext>
            </a:extLst>
          </p:cNvPr>
          <p:cNvSpPr>
            <a:spLocks noGrp="1"/>
          </p:cNvSpPr>
          <p:nvPr>
            <p:ph type="title"/>
          </p:nvPr>
        </p:nvSpPr>
        <p:spPr>
          <a:xfrm>
            <a:off x="609600" y="1384513"/>
            <a:ext cx="10972800" cy="600455"/>
          </a:xfrm>
        </p:spPr>
        <p:txBody>
          <a:bodyPr>
            <a:normAutofit/>
          </a:bodyPr>
          <a:lstStyle/>
          <a:p>
            <a:r>
              <a:rPr lang="en-US" dirty="0"/>
              <a:t>Does environment matter?</a:t>
            </a:r>
          </a:p>
        </p:txBody>
      </p:sp>
      <p:sp>
        <p:nvSpPr>
          <p:cNvPr id="5" name="Content Placeholder 4">
            <a:extLst>
              <a:ext uri="{FF2B5EF4-FFF2-40B4-BE49-F238E27FC236}">
                <a16:creationId xmlns:a16="http://schemas.microsoft.com/office/drawing/2014/main" id="{2609FD7E-17F3-587D-CEEF-6D622A9D9BF4}"/>
              </a:ext>
            </a:extLst>
          </p:cNvPr>
          <p:cNvSpPr txBox="1">
            <a:spLocks noGrp="1"/>
          </p:cNvSpPr>
          <p:nvPr>
            <p:ph sz="half" idx="1"/>
          </p:nvPr>
        </p:nvSpPr>
        <p:spPr>
          <a:xfrm>
            <a:off x="609599" y="2166389"/>
            <a:ext cx="8033658" cy="4354117"/>
          </a:xfrm>
        </p:spPr>
        <p:txBody>
          <a:bodyPr rtlCol="0">
            <a:noAutofit/>
          </a:bodyPr>
          <a:lstStyle/>
          <a:p>
            <a:pPr>
              <a:lnSpc>
                <a:spcPct val="90000"/>
              </a:lnSpc>
            </a:pPr>
            <a:r>
              <a:rPr lang="en-US" sz="2400" dirty="0"/>
              <a:t>Improved motor skills &gt;</a:t>
            </a:r>
          </a:p>
          <a:p>
            <a:pPr>
              <a:lnSpc>
                <a:spcPct val="90000"/>
              </a:lnSpc>
            </a:pPr>
            <a:r>
              <a:rPr lang="en-US" sz="2400" dirty="0"/>
              <a:t>improved WM &gt;</a:t>
            </a:r>
          </a:p>
          <a:p>
            <a:pPr>
              <a:lnSpc>
                <a:spcPct val="90000"/>
              </a:lnSpc>
            </a:pPr>
            <a:r>
              <a:rPr lang="en-US" sz="2400" dirty="0"/>
              <a:t>improved educational outcomes</a:t>
            </a:r>
          </a:p>
          <a:p>
            <a:pPr>
              <a:lnSpc>
                <a:spcPct val="90000"/>
              </a:lnSpc>
            </a:pPr>
            <a:endParaRPr lang="en-US" sz="2400" dirty="0"/>
          </a:p>
          <a:p>
            <a:pPr marL="0" indent="0">
              <a:lnSpc>
                <a:spcPct val="90000"/>
              </a:lnSpc>
              <a:buNone/>
            </a:pPr>
            <a:r>
              <a:rPr lang="en-US" sz="2400" dirty="0"/>
              <a:t>How can we use this to help children:</a:t>
            </a:r>
            <a:endParaRPr lang="en-GB" sz="2400" dirty="0"/>
          </a:p>
          <a:p>
            <a:pPr>
              <a:buFont typeface="Arial" panose="020B0604020202020204" pitchFamily="34" charset="0"/>
              <a:buChar char="•"/>
            </a:pPr>
            <a:r>
              <a:rPr lang="en-GB" sz="2000" dirty="0"/>
              <a:t>Design classroom activities that combine motor skills and WM:</a:t>
            </a:r>
          </a:p>
          <a:p>
            <a:pPr lvl="1">
              <a:buFont typeface="Arial" panose="020B0604020202020204" pitchFamily="34" charset="0"/>
              <a:buChar char="•"/>
            </a:pPr>
            <a:r>
              <a:rPr lang="en-GB" sz="1800" dirty="0"/>
              <a:t>e.g.</a:t>
            </a:r>
            <a:r>
              <a:rPr lang="en-GB" sz="1800" b="0" i="0" u="none" strike="noStrike" dirty="0">
                <a:effectLst/>
              </a:rPr>
              <a:t> pattern making with beads into mathematical tasks </a:t>
            </a:r>
          </a:p>
          <a:p>
            <a:pPr>
              <a:buFont typeface="Arial" panose="020B0604020202020204" pitchFamily="34" charset="0"/>
              <a:buChar char="•"/>
            </a:pPr>
            <a:r>
              <a:rPr lang="en-GB" sz="2000" dirty="0"/>
              <a:t>Use concrete representations:</a:t>
            </a:r>
          </a:p>
          <a:p>
            <a:pPr lvl="1">
              <a:buFont typeface="Arial" panose="020B0604020202020204" pitchFamily="34" charset="0"/>
              <a:buChar char="•"/>
            </a:pPr>
            <a:r>
              <a:rPr lang="en-GB" sz="1800" dirty="0"/>
              <a:t>Children can hold information in hand and mind while they work out the next required action</a:t>
            </a:r>
          </a:p>
          <a:p>
            <a:pPr lvl="1">
              <a:buFont typeface="Arial" panose="020B0604020202020204" pitchFamily="34" charset="0"/>
              <a:buChar char="•"/>
            </a:pPr>
            <a:r>
              <a:rPr lang="en-GB" sz="1800" dirty="0"/>
              <a:t>e.g. m</a:t>
            </a:r>
            <a:r>
              <a:rPr lang="en-GB" sz="1800" b="0" i="0" u="none" strike="noStrike" dirty="0">
                <a:effectLst/>
              </a:rPr>
              <a:t>anipulate counters to teach counting</a:t>
            </a:r>
          </a:p>
        </p:txBody>
      </p:sp>
      <p:pic>
        <p:nvPicPr>
          <p:cNvPr id="3" name="Picture 2">
            <a:extLst>
              <a:ext uri="{FF2B5EF4-FFF2-40B4-BE49-F238E27FC236}">
                <a16:creationId xmlns:a16="http://schemas.microsoft.com/office/drawing/2014/main" id="{286B66C8-E180-9911-7A98-379ACFD6BBD2}"/>
              </a:ext>
            </a:extLst>
          </p:cNvPr>
          <p:cNvPicPr>
            <a:picLocks noChangeAspect="1"/>
          </p:cNvPicPr>
          <p:nvPr/>
        </p:nvPicPr>
        <p:blipFill>
          <a:blip r:embed="rId2"/>
          <a:stretch>
            <a:fillRect/>
          </a:stretch>
        </p:blipFill>
        <p:spPr>
          <a:xfrm>
            <a:off x="9240981" y="1502359"/>
            <a:ext cx="2108971" cy="1866439"/>
          </a:xfrm>
          <a:prstGeom prst="rect">
            <a:avLst/>
          </a:prstGeom>
          <a:noFill/>
        </p:spPr>
      </p:pic>
      <p:sp>
        <p:nvSpPr>
          <p:cNvPr id="4" name="Slide Number Placeholder 3" hidden="1">
            <a:extLst>
              <a:ext uri="{FF2B5EF4-FFF2-40B4-BE49-F238E27FC236}">
                <a16:creationId xmlns:a16="http://schemas.microsoft.com/office/drawing/2014/main" id="{D32B2296-19E0-BD87-14AC-3B83E4A0E8AD}"/>
              </a:ext>
            </a:extLst>
          </p:cNvPr>
          <p:cNvSpPr>
            <a:spLocks noGrp="1"/>
          </p:cNvSpPr>
          <p:nvPr>
            <p:ph type="sldNum" sz="quarter" idx="4294967295"/>
          </p:nvPr>
        </p:nvSpPr>
        <p:spPr>
          <a:xfrm>
            <a:off x="10957986" y="6356353"/>
            <a:ext cx="1037167" cy="365125"/>
          </a:xfrm>
          <a:prstGeom prst="rect">
            <a:avLst/>
          </a:prstGeom>
        </p:spPr>
        <p:txBody>
          <a:bodyPr/>
          <a:lstStyle/>
          <a:p>
            <a:pPr>
              <a:spcAft>
                <a:spcPts val="600"/>
              </a:spcAft>
            </a:pPr>
            <a:fld id="{F5084483-65D5-354F-BB34-08A2CEB2DCE1}" type="slidenum">
              <a:rPr lang="en-US" altLang="en-US" smtClean="0"/>
              <a:pPr>
                <a:spcAft>
                  <a:spcPts val="600"/>
                </a:spcAft>
              </a:pPr>
              <a:t>30</a:t>
            </a:fld>
            <a:endParaRPr lang="en-US" altLang="en-US"/>
          </a:p>
        </p:txBody>
      </p:sp>
      <p:sp>
        <p:nvSpPr>
          <p:cNvPr id="7" name="TextBox 6">
            <a:extLst>
              <a:ext uri="{FF2B5EF4-FFF2-40B4-BE49-F238E27FC236}">
                <a16:creationId xmlns:a16="http://schemas.microsoft.com/office/drawing/2014/main" id="{F32A9B66-5170-212F-F6CA-BC317E6E0445}"/>
              </a:ext>
            </a:extLst>
          </p:cNvPr>
          <p:cNvSpPr txBox="1"/>
          <p:nvPr/>
        </p:nvSpPr>
        <p:spPr>
          <a:xfrm>
            <a:off x="9240981" y="3474447"/>
            <a:ext cx="2108971" cy="2893100"/>
          </a:xfrm>
          <a:prstGeom prst="rect">
            <a:avLst/>
          </a:prstGeom>
          <a:noFill/>
        </p:spPr>
        <p:txBody>
          <a:bodyPr wrap="square">
            <a:spAutoFit/>
          </a:bodyPr>
          <a:lstStyle/>
          <a:p>
            <a:r>
              <a:rPr lang="en-GB" sz="1400" b="0" i="0" u="none" strike="noStrike" dirty="0">
                <a:effectLst/>
              </a:rPr>
              <a:t>Montessori Decimal Beads</a:t>
            </a:r>
          </a:p>
          <a:p>
            <a:endParaRPr lang="en-GB" sz="1400" dirty="0"/>
          </a:p>
          <a:p>
            <a:pPr marL="285750" indent="-285750">
              <a:buFont typeface="Arial" panose="020B0604020202020204" pitchFamily="34" charset="0"/>
              <a:buChar char="•"/>
            </a:pPr>
            <a:r>
              <a:rPr lang="en-GB" sz="1400" b="0" i="0" dirty="0">
                <a:solidFill>
                  <a:srgbClr val="001D35"/>
                </a:solidFill>
                <a:effectLst/>
                <a:latin typeface="Google Sans"/>
              </a:rPr>
              <a:t>Represent different quantities (1, 10, 100, and 1000)</a:t>
            </a:r>
          </a:p>
          <a:p>
            <a:pPr marL="285750" indent="-285750">
              <a:buFont typeface="Arial" panose="020B0604020202020204" pitchFamily="34" charset="0"/>
              <a:buChar char="•"/>
            </a:pPr>
            <a:r>
              <a:rPr lang="en-GB" sz="1400" b="0" i="0" dirty="0">
                <a:solidFill>
                  <a:srgbClr val="001D35"/>
                </a:solidFill>
                <a:effectLst/>
                <a:latin typeface="Google Sans"/>
              </a:rPr>
              <a:t>Allows child to physically manipulate them</a:t>
            </a:r>
          </a:p>
          <a:p>
            <a:pPr marL="285750" indent="-285750">
              <a:buFont typeface="Arial" panose="020B0604020202020204" pitchFamily="34" charset="0"/>
              <a:buChar char="•"/>
            </a:pPr>
            <a:r>
              <a:rPr lang="en-GB" sz="1400" dirty="0">
                <a:solidFill>
                  <a:srgbClr val="001D35"/>
                </a:solidFill>
                <a:latin typeface="Google Sans"/>
              </a:rPr>
              <a:t>Aids is grasping </a:t>
            </a:r>
            <a:r>
              <a:rPr lang="en-GB" sz="1400" b="0" i="0" dirty="0">
                <a:solidFill>
                  <a:srgbClr val="001D35"/>
                </a:solidFill>
                <a:effectLst/>
                <a:latin typeface="Google Sans"/>
              </a:rPr>
              <a:t>concepts like addition, subtraction, and place value</a:t>
            </a:r>
            <a:endParaRPr lang="en-US" sz="1400" dirty="0"/>
          </a:p>
        </p:txBody>
      </p:sp>
    </p:spTree>
    <p:extLst>
      <p:ext uri="{BB962C8B-B14F-4D97-AF65-F5344CB8AC3E}">
        <p14:creationId xmlns:p14="http://schemas.microsoft.com/office/powerpoint/2010/main" val="284865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17A7-1464-F5DA-5FE5-5804391CF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C20ED-9B5D-C345-C448-970D194013C3}"/>
              </a:ext>
            </a:extLst>
          </p:cNvPr>
          <p:cNvSpPr>
            <a:spLocks noGrp="1"/>
          </p:cNvSpPr>
          <p:nvPr>
            <p:ph type="title"/>
          </p:nvPr>
        </p:nvSpPr>
        <p:spPr>
          <a:xfrm>
            <a:off x="609600" y="1384513"/>
            <a:ext cx="10972800" cy="600455"/>
          </a:xfrm>
        </p:spPr>
        <p:txBody>
          <a:bodyPr>
            <a:normAutofit/>
          </a:bodyPr>
          <a:lstStyle/>
          <a:p>
            <a:r>
              <a:rPr lang="en-US" dirty="0"/>
              <a:t>Outside the classroom: The ecology of WM</a:t>
            </a:r>
          </a:p>
        </p:txBody>
      </p:sp>
      <p:sp>
        <p:nvSpPr>
          <p:cNvPr id="5" name="Content Placeholder 4">
            <a:extLst>
              <a:ext uri="{FF2B5EF4-FFF2-40B4-BE49-F238E27FC236}">
                <a16:creationId xmlns:a16="http://schemas.microsoft.com/office/drawing/2014/main" id="{64F0F152-64B0-D3FC-9A8B-F0E539815F25}"/>
              </a:ext>
            </a:extLst>
          </p:cNvPr>
          <p:cNvSpPr txBox="1">
            <a:spLocks noGrp="1"/>
          </p:cNvSpPr>
          <p:nvPr>
            <p:ph sz="half" idx="1"/>
          </p:nvPr>
        </p:nvSpPr>
        <p:spPr>
          <a:xfrm>
            <a:off x="609599" y="2166389"/>
            <a:ext cx="7536873" cy="4354117"/>
          </a:xfrm>
        </p:spPr>
        <p:txBody>
          <a:bodyPr rtlCol="0">
            <a:noAutofit/>
          </a:bodyPr>
          <a:lstStyle/>
          <a:p>
            <a:pPr marL="0" indent="0">
              <a:buNone/>
            </a:pPr>
            <a:r>
              <a:rPr lang="en-GB" sz="2000" dirty="0"/>
              <a:t>In unstructured environments:</a:t>
            </a:r>
          </a:p>
          <a:p>
            <a:r>
              <a:rPr lang="en-GB" sz="2000" dirty="0"/>
              <a:t>Children have more latitude to seek solutions, be creative, use selective attention</a:t>
            </a:r>
          </a:p>
          <a:p>
            <a:r>
              <a:rPr lang="en-GB" sz="2000" dirty="0"/>
              <a:t>People can perform poorly at school but be highly intelligent and flourish in other environments.</a:t>
            </a:r>
          </a:p>
          <a:p>
            <a:pPr>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GB" sz="2400" dirty="0"/>
              <a:t>Don’t throw away the classroom, but…</a:t>
            </a:r>
          </a:p>
          <a:p>
            <a:r>
              <a:rPr lang="en-GB" sz="2000" dirty="0"/>
              <a:t>Cognitive abilities that might seem innate are actually influenced by environment</a:t>
            </a:r>
          </a:p>
          <a:p>
            <a:r>
              <a:rPr lang="en-GB" sz="2000" dirty="0"/>
              <a:t>e.g. processing speed, might be innate, but…</a:t>
            </a:r>
          </a:p>
          <a:p>
            <a:r>
              <a:rPr lang="en-GB" sz="2000" dirty="0"/>
              <a:t>… inhibition, attentional switching can be affected by environmental factors</a:t>
            </a:r>
          </a:p>
        </p:txBody>
      </p:sp>
      <p:sp>
        <p:nvSpPr>
          <p:cNvPr id="4" name="Slide Number Placeholder 3" hidden="1">
            <a:extLst>
              <a:ext uri="{FF2B5EF4-FFF2-40B4-BE49-F238E27FC236}">
                <a16:creationId xmlns:a16="http://schemas.microsoft.com/office/drawing/2014/main" id="{357D80F5-B3CE-BFA0-03F8-40E21D50E70C}"/>
              </a:ext>
            </a:extLst>
          </p:cNvPr>
          <p:cNvSpPr>
            <a:spLocks noGrp="1"/>
          </p:cNvSpPr>
          <p:nvPr>
            <p:ph type="sldNum" sz="quarter" idx="4294967295"/>
          </p:nvPr>
        </p:nvSpPr>
        <p:spPr>
          <a:xfrm>
            <a:off x="10957986" y="6356353"/>
            <a:ext cx="1037167" cy="365125"/>
          </a:xfrm>
          <a:prstGeom prst="rect">
            <a:avLst/>
          </a:prstGeom>
        </p:spPr>
        <p:txBody>
          <a:bodyPr/>
          <a:lstStyle/>
          <a:p>
            <a:pPr>
              <a:spcAft>
                <a:spcPts val="600"/>
              </a:spcAft>
            </a:pPr>
            <a:fld id="{F5084483-65D5-354F-BB34-08A2CEB2DCE1}" type="slidenum">
              <a:rPr lang="en-US" altLang="en-US" smtClean="0"/>
              <a:pPr>
                <a:spcAft>
                  <a:spcPts val="600"/>
                </a:spcAft>
              </a:pPr>
              <a:t>31</a:t>
            </a:fld>
            <a:endParaRPr lang="en-US" altLang="en-US"/>
          </a:p>
        </p:txBody>
      </p:sp>
      <p:pic>
        <p:nvPicPr>
          <p:cNvPr id="9218" name="Picture 2" descr="Children Exploring Nature Images – Browse 155,235 Stock ...">
            <a:extLst>
              <a:ext uri="{FF2B5EF4-FFF2-40B4-BE49-F238E27FC236}">
                <a16:creationId xmlns:a16="http://schemas.microsoft.com/office/drawing/2014/main" id="{99F1936F-59A2-E0D6-800C-5E7350DAF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759" y="2824935"/>
            <a:ext cx="31877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F35DE-BE18-D4D4-178D-3061828CC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84F30-289C-F4CD-0E8F-B562BEDD63FE}"/>
              </a:ext>
            </a:extLst>
          </p:cNvPr>
          <p:cNvSpPr>
            <a:spLocks noGrp="1"/>
          </p:cNvSpPr>
          <p:nvPr>
            <p:ph type="title"/>
          </p:nvPr>
        </p:nvSpPr>
        <p:spPr>
          <a:xfrm>
            <a:off x="609599" y="1590107"/>
            <a:ext cx="11385553" cy="894717"/>
          </a:xfrm>
        </p:spPr>
        <p:txBody>
          <a:bodyPr/>
          <a:lstStyle/>
          <a:p>
            <a:r>
              <a:rPr lang="en-US" dirty="0"/>
              <a:t>Working memory and adolescence</a:t>
            </a:r>
          </a:p>
        </p:txBody>
      </p:sp>
      <p:sp>
        <p:nvSpPr>
          <p:cNvPr id="4" name="Slide Number Placeholder 3">
            <a:extLst>
              <a:ext uri="{FF2B5EF4-FFF2-40B4-BE49-F238E27FC236}">
                <a16:creationId xmlns:a16="http://schemas.microsoft.com/office/drawing/2014/main" id="{17B33827-CB95-2FD1-8514-BF6844480FCE}"/>
              </a:ext>
            </a:extLst>
          </p:cNvPr>
          <p:cNvSpPr>
            <a:spLocks noGrp="1"/>
          </p:cNvSpPr>
          <p:nvPr>
            <p:ph type="sldNum" sz="quarter" idx="12"/>
          </p:nvPr>
        </p:nvSpPr>
        <p:spPr/>
        <p:txBody>
          <a:bodyPr/>
          <a:lstStyle/>
          <a:p>
            <a:fld id="{F5084483-65D5-354F-BB34-08A2CEB2DCE1}" type="slidenum">
              <a:rPr lang="en-US" altLang="en-US" smtClean="0"/>
              <a:pPr/>
              <a:t>32</a:t>
            </a:fld>
            <a:endParaRPr lang="en-US" altLang="en-US"/>
          </a:p>
        </p:txBody>
      </p:sp>
      <p:sp>
        <p:nvSpPr>
          <p:cNvPr id="8" name="Content Placeholder 4">
            <a:extLst>
              <a:ext uri="{FF2B5EF4-FFF2-40B4-BE49-F238E27FC236}">
                <a16:creationId xmlns:a16="http://schemas.microsoft.com/office/drawing/2014/main" id="{C58F3A99-95FE-C26F-50BD-171F12734908}"/>
              </a:ext>
            </a:extLst>
          </p:cNvPr>
          <p:cNvSpPr txBox="1">
            <a:spLocks noGrp="1"/>
          </p:cNvSpPr>
          <p:nvPr>
            <p:ph idx="1"/>
          </p:nvPr>
        </p:nvSpPr>
        <p:spPr>
          <a:xfrm>
            <a:off x="609598" y="2484824"/>
            <a:ext cx="11508830" cy="4007251"/>
          </a:xfrm>
          <a:prstGeom prst="rect">
            <a:avLst/>
          </a:prstGeom>
          <a:noFill/>
        </p:spPr>
        <p:txBody>
          <a:bodyPr wrap="square" rtlCol="0">
            <a:spAutoFit/>
          </a:bodyPr>
          <a:lstStyle/>
          <a:p>
            <a:pPr marL="0" indent="0">
              <a:buNone/>
            </a:pPr>
            <a:r>
              <a:rPr lang="en-GB" sz="2400" dirty="0">
                <a:solidFill>
                  <a:srgbClr val="1F1F1F"/>
                </a:solidFill>
                <a:latin typeface="ElsevierGulliver"/>
              </a:rPr>
              <a:t>In typical development</a:t>
            </a:r>
          </a:p>
          <a:p>
            <a:r>
              <a:rPr lang="en-GB" sz="2400" dirty="0">
                <a:solidFill>
                  <a:srgbClr val="1F1F1F"/>
                </a:solidFill>
                <a:latin typeface="ElsevierGulliver"/>
              </a:rPr>
              <a:t>Inhibitory control (9 years – though interference control continues through adolescence)</a:t>
            </a:r>
          </a:p>
          <a:p>
            <a:r>
              <a:rPr lang="en-GB" sz="2400" dirty="0">
                <a:solidFill>
                  <a:srgbClr val="1F1F1F"/>
                </a:solidFill>
                <a:latin typeface="ElsevierGulliver"/>
              </a:rPr>
              <a:t>Attentional control (~16 years)</a:t>
            </a:r>
          </a:p>
          <a:p>
            <a:r>
              <a:rPr lang="en-GB" sz="2400" dirty="0">
                <a:solidFill>
                  <a:srgbClr val="1F1F1F"/>
                </a:solidFill>
                <a:latin typeface="ElsevierGulliver"/>
              </a:rPr>
              <a:t>Verbal and visuospatial short-term memory (~15 and 12 years respectively)</a:t>
            </a:r>
          </a:p>
          <a:p>
            <a:r>
              <a:rPr lang="en-GB" sz="2400" dirty="0">
                <a:solidFill>
                  <a:srgbClr val="1F1F1F"/>
                </a:solidFill>
                <a:latin typeface="ElsevierGulliver"/>
              </a:rPr>
              <a:t>Processing speed (~15 years)</a:t>
            </a:r>
          </a:p>
          <a:p>
            <a:pPr marL="0" indent="0">
              <a:buNone/>
            </a:pPr>
            <a:endParaRPr lang="en-GB" sz="2400" dirty="0">
              <a:solidFill>
                <a:srgbClr val="1F1F1F"/>
              </a:solidFill>
              <a:latin typeface="ElsevierGulliver"/>
            </a:endParaRPr>
          </a:p>
          <a:p>
            <a:pPr marL="0" indent="0">
              <a:buNone/>
            </a:pPr>
            <a:r>
              <a:rPr lang="en-GB" sz="2400" dirty="0">
                <a:solidFill>
                  <a:srgbClr val="1F1F1F"/>
                </a:solidFill>
                <a:latin typeface="ElsevierGulliver"/>
              </a:rPr>
              <a:t>…are quite well-established by adolescence</a:t>
            </a:r>
          </a:p>
          <a:p>
            <a:pPr marL="0" indent="0">
              <a:buNone/>
            </a:pPr>
            <a:endParaRPr lang="en-GB" sz="2400" dirty="0">
              <a:solidFill>
                <a:srgbClr val="1F1F1F"/>
              </a:solidFill>
              <a:latin typeface="ElsevierGulliver"/>
            </a:endParaRPr>
          </a:p>
          <a:p>
            <a:pPr marL="0" indent="0">
              <a:buNone/>
            </a:pPr>
            <a:r>
              <a:rPr lang="en-GB" sz="2400" dirty="0">
                <a:solidFill>
                  <a:srgbClr val="1F1F1F"/>
                </a:solidFill>
                <a:latin typeface="ElsevierGulliver"/>
              </a:rPr>
              <a:t>So why do we get this…</a:t>
            </a:r>
          </a:p>
        </p:txBody>
      </p:sp>
    </p:spTree>
    <p:extLst>
      <p:ext uri="{BB962C8B-B14F-4D97-AF65-F5344CB8AC3E}">
        <p14:creationId xmlns:p14="http://schemas.microsoft.com/office/powerpoint/2010/main" val="3078222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1103A-175A-782F-B6E0-5B32109E0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C4D11-E3CA-13D6-02C0-8225C06C618B}"/>
              </a:ext>
            </a:extLst>
          </p:cNvPr>
          <p:cNvSpPr>
            <a:spLocks noGrp="1"/>
          </p:cNvSpPr>
          <p:nvPr>
            <p:ph type="title"/>
          </p:nvPr>
        </p:nvSpPr>
        <p:spPr>
          <a:xfrm>
            <a:off x="609599" y="1590107"/>
            <a:ext cx="11385553" cy="894717"/>
          </a:xfrm>
        </p:spPr>
        <p:txBody>
          <a:bodyPr/>
          <a:lstStyle/>
          <a:p>
            <a:r>
              <a:rPr lang="en-US" dirty="0"/>
              <a:t>Working memory development</a:t>
            </a:r>
          </a:p>
        </p:txBody>
      </p:sp>
      <p:sp>
        <p:nvSpPr>
          <p:cNvPr id="4" name="Slide Number Placeholder 3">
            <a:extLst>
              <a:ext uri="{FF2B5EF4-FFF2-40B4-BE49-F238E27FC236}">
                <a16:creationId xmlns:a16="http://schemas.microsoft.com/office/drawing/2014/main" id="{022D956F-9CFC-9A66-0695-3B8513A16975}"/>
              </a:ext>
            </a:extLst>
          </p:cNvPr>
          <p:cNvSpPr>
            <a:spLocks noGrp="1"/>
          </p:cNvSpPr>
          <p:nvPr>
            <p:ph type="sldNum" sz="quarter" idx="12"/>
          </p:nvPr>
        </p:nvSpPr>
        <p:spPr/>
        <p:txBody>
          <a:bodyPr/>
          <a:lstStyle/>
          <a:p>
            <a:fld id="{F5084483-65D5-354F-BB34-08A2CEB2DCE1}" type="slidenum">
              <a:rPr lang="en-US" altLang="en-US" smtClean="0"/>
              <a:pPr/>
              <a:t>33</a:t>
            </a:fld>
            <a:endParaRPr lang="en-US" altLang="en-US"/>
          </a:p>
        </p:txBody>
      </p:sp>
      <p:sp>
        <p:nvSpPr>
          <p:cNvPr id="8" name="Content Placeholder 4">
            <a:extLst>
              <a:ext uri="{FF2B5EF4-FFF2-40B4-BE49-F238E27FC236}">
                <a16:creationId xmlns:a16="http://schemas.microsoft.com/office/drawing/2014/main" id="{5C0D569A-9E94-799F-94C7-FC4A4BF248F9}"/>
              </a:ext>
            </a:extLst>
          </p:cNvPr>
          <p:cNvSpPr txBox="1">
            <a:spLocks noGrp="1"/>
          </p:cNvSpPr>
          <p:nvPr>
            <p:ph idx="1"/>
          </p:nvPr>
        </p:nvSpPr>
        <p:spPr>
          <a:xfrm>
            <a:off x="609599" y="2369059"/>
            <a:ext cx="11385553" cy="1175706"/>
          </a:xfrm>
          <a:prstGeom prst="rect">
            <a:avLst/>
          </a:prstGeom>
          <a:noFill/>
        </p:spPr>
        <p:txBody>
          <a:bodyPr wrap="square" rtlCol="0">
            <a:spAutoFit/>
          </a:bodyPr>
          <a:lstStyle/>
          <a:p>
            <a:pPr marL="0" indent="0" algn="ctr">
              <a:buNone/>
            </a:pPr>
            <a:r>
              <a:rPr lang="en-GB" b="0" i="0" dirty="0">
                <a:solidFill>
                  <a:srgbClr val="1F1F1F"/>
                </a:solidFill>
                <a:effectLst/>
                <a:latin typeface="ElsevierGulliver"/>
              </a:rPr>
              <a:t>“The dozy teenager”</a:t>
            </a:r>
          </a:p>
          <a:p>
            <a:pPr marL="0" indent="0">
              <a:buNone/>
            </a:pPr>
            <a:endParaRPr lang="en-US" dirty="0">
              <a:solidFill>
                <a:srgbClr val="1F1F1F"/>
              </a:solidFill>
              <a:latin typeface="ElsevierGulliver"/>
            </a:endParaRPr>
          </a:p>
        </p:txBody>
      </p:sp>
      <p:pic>
        <p:nvPicPr>
          <p:cNvPr id="2052" name="Picture 4" descr="Beavis And Butt-Head And 8 Other Great ...">
            <a:extLst>
              <a:ext uri="{FF2B5EF4-FFF2-40B4-BE49-F238E27FC236}">
                <a16:creationId xmlns:a16="http://schemas.microsoft.com/office/drawing/2014/main" id="{338D2ADD-0674-C9CF-700A-0A4A8940C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667" y="3263776"/>
            <a:ext cx="5868666" cy="293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84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E9B50-6CF4-9002-F665-7250868CE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80320-5E4B-81EA-A960-70A04C6268C5}"/>
              </a:ext>
            </a:extLst>
          </p:cNvPr>
          <p:cNvSpPr>
            <a:spLocks noGrp="1"/>
          </p:cNvSpPr>
          <p:nvPr>
            <p:ph type="title"/>
          </p:nvPr>
        </p:nvSpPr>
        <p:spPr>
          <a:xfrm>
            <a:off x="609599" y="1590107"/>
            <a:ext cx="11385553" cy="894717"/>
          </a:xfrm>
        </p:spPr>
        <p:txBody>
          <a:bodyPr/>
          <a:lstStyle/>
          <a:p>
            <a:r>
              <a:rPr lang="en-US" dirty="0"/>
              <a:t>Working memory development</a:t>
            </a:r>
          </a:p>
        </p:txBody>
      </p:sp>
      <p:sp>
        <p:nvSpPr>
          <p:cNvPr id="4" name="Slide Number Placeholder 3">
            <a:extLst>
              <a:ext uri="{FF2B5EF4-FFF2-40B4-BE49-F238E27FC236}">
                <a16:creationId xmlns:a16="http://schemas.microsoft.com/office/drawing/2014/main" id="{921E9BEC-6E4E-1D89-AEDB-4F1F98CC2CA9}"/>
              </a:ext>
            </a:extLst>
          </p:cNvPr>
          <p:cNvSpPr>
            <a:spLocks noGrp="1"/>
          </p:cNvSpPr>
          <p:nvPr>
            <p:ph type="sldNum" sz="quarter" idx="12"/>
          </p:nvPr>
        </p:nvSpPr>
        <p:spPr/>
        <p:txBody>
          <a:bodyPr/>
          <a:lstStyle/>
          <a:p>
            <a:fld id="{F5084483-65D5-354F-BB34-08A2CEB2DCE1}" type="slidenum">
              <a:rPr lang="en-US" altLang="en-US" smtClean="0"/>
              <a:pPr/>
              <a:t>34</a:t>
            </a:fld>
            <a:endParaRPr lang="en-US" altLang="en-US"/>
          </a:p>
        </p:txBody>
      </p:sp>
      <p:sp>
        <p:nvSpPr>
          <p:cNvPr id="8" name="Content Placeholder 4">
            <a:extLst>
              <a:ext uri="{FF2B5EF4-FFF2-40B4-BE49-F238E27FC236}">
                <a16:creationId xmlns:a16="http://schemas.microsoft.com/office/drawing/2014/main" id="{16F994EE-C9D9-4239-E485-A4E7DB5DE3DC}"/>
              </a:ext>
            </a:extLst>
          </p:cNvPr>
          <p:cNvSpPr txBox="1">
            <a:spLocks noGrp="1"/>
          </p:cNvSpPr>
          <p:nvPr>
            <p:ph idx="1"/>
          </p:nvPr>
        </p:nvSpPr>
        <p:spPr>
          <a:xfrm>
            <a:off x="609599" y="2369059"/>
            <a:ext cx="11385553" cy="1175706"/>
          </a:xfrm>
          <a:prstGeom prst="rect">
            <a:avLst/>
          </a:prstGeom>
          <a:noFill/>
        </p:spPr>
        <p:txBody>
          <a:bodyPr wrap="square" rtlCol="0">
            <a:spAutoFit/>
          </a:bodyPr>
          <a:lstStyle/>
          <a:p>
            <a:pPr marL="0" indent="0" algn="ctr">
              <a:buNone/>
            </a:pPr>
            <a:r>
              <a:rPr lang="en-GB" b="0" i="0" dirty="0">
                <a:solidFill>
                  <a:srgbClr val="1F1F1F"/>
                </a:solidFill>
                <a:effectLst/>
                <a:latin typeface="ElsevierGulliver"/>
              </a:rPr>
              <a:t>“The dozy teenager”</a:t>
            </a:r>
          </a:p>
          <a:p>
            <a:pPr marL="0" indent="0">
              <a:buNone/>
            </a:pPr>
            <a:endParaRPr lang="en-US" dirty="0">
              <a:solidFill>
                <a:srgbClr val="1F1F1F"/>
              </a:solidFill>
              <a:latin typeface="ElsevierGulliver"/>
            </a:endParaRPr>
          </a:p>
        </p:txBody>
      </p:sp>
      <p:pic>
        <p:nvPicPr>
          <p:cNvPr id="6146" name="Picture 2" descr="frontal lobe development ...">
            <a:extLst>
              <a:ext uri="{FF2B5EF4-FFF2-40B4-BE49-F238E27FC236}">
                <a16:creationId xmlns:a16="http://schemas.microsoft.com/office/drawing/2014/main" id="{7790A529-3944-E01E-5F71-03EF41444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25"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32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950BF-D74F-FBF5-E3C6-C13183978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7ED76-B492-65BC-1203-25A96E1F6B5E}"/>
              </a:ext>
            </a:extLst>
          </p:cNvPr>
          <p:cNvSpPr>
            <a:spLocks noGrp="1"/>
          </p:cNvSpPr>
          <p:nvPr>
            <p:ph type="title"/>
          </p:nvPr>
        </p:nvSpPr>
        <p:spPr>
          <a:xfrm>
            <a:off x="609599" y="1590107"/>
            <a:ext cx="11385553" cy="894717"/>
          </a:xfrm>
        </p:spPr>
        <p:txBody>
          <a:bodyPr/>
          <a:lstStyle/>
          <a:p>
            <a:r>
              <a:rPr lang="en-US" dirty="0"/>
              <a:t>Working memory, adolescence and environment</a:t>
            </a:r>
          </a:p>
        </p:txBody>
      </p:sp>
      <p:sp>
        <p:nvSpPr>
          <p:cNvPr id="4" name="Slide Number Placeholder 3">
            <a:extLst>
              <a:ext uri="{FF2B5EF4-FFF2-40B4-BE49-F238E27FC236}">
                <a16:creationId xmlns:a16="http://schemas.microsoft.com/office/drawing/2014/main" id="{AAE78102-325A-24CA-1F99-61998A326C71}"/>
              </a:ext>
            </a:extLst>
          </p:cNvPr>
          <p:cNvSpPr>
            <a:spLocks noGrp="1"/>
          </p:cNvSpPr>
          <p:nvPr>
            <p:ph type="sldNum" sz="quarter" idx="12"/>
          </p:nvPr>
        </p:nvSpPr>
        <p:spPr/>
        <p:txBody>
          <a:bodyPr/>
          <a:lstStyle/>
          <a:p>
            <a:fld id="{F5084483-65D5-354F-BB34-08A2CEB2DCE1}" type="slidenum">
              <a:rPr lang="en-US" altLang="en-US" smtClean="0"/>
              <a:pPr/>
              <a:t>35</a:t>
            </a:fld>
            <a:endParaRPr lang="en-US" altLang="en-US"/>
          </a:p>
        </p:txBody>
      </p:sp>
      <p:sp>
        <p:nvSpPr>
          <p:cNvPr id="8" name="Content Placeholder 4">
            <a:extLst>
              <a:ext uri="{FF2B5EF4-FFF2-40B4-BE49-F238E27FC236}">
                <a16:creationId xmlns:a16="http://schemas.microsoft.com/office/drawing/2014/main" id="{6E6CA431-083A-DC03-80E1-4135AB8F8A1F}"/>
              </a:ext>
            </a:extLst>
          </p:cNvPr>
          <p:cNvSpPr txBox="1">
            <a:spLocks noGrp="1"/>
          </p:cNvSpPr>
          <p:nvPr>
            <p:ph idx="1"/>
          </p:nvPr>
        </p:nvSpPr>
        <p:spPr>
          <a:xfrm>
            <a:off x="609598" y="2484824"/>
            <a:ext cx="11582402" cy="3465564"/>
          </a:xfrm>
          <a:prstGeom prst="rect">
            <a:avLst/>
          </a:prstGeom>
          <a:noFill/>
        </p:spPr>
        <p:txBody>
          <a:bodyPr wrap="square" rtlCol="0">
            <a:spAutoFit/>
          </a:bodyPr>
          <a:lstStyle/>
          <a:p>
            <a:r>
              <a:rPr lang="en-GB" b="0" i="0" dirty="0">
                <a:solidFill>
                  <a:srgbClr val="1F1F1F"/>
                </a:solidFill>
                <a:effectLst/>
                <a:latin typeface="ElsevierGulliver"/>
              </a:rPr>
              <a:t>So why aren’t teenagers performing at adult levels?</a:t>
            </a:r>
          </a:p>
          <a:p>
            <a:r>
              <a:rPr lang="en-GB" b="0" i="0" dirty="0">
                <a:solidFill>
                  <a:srgbClr val="1F1F1F"/>
                </a:solidFill>
                <a:effectLst/>
                <a:latin typeface="ElsevierGulliver"/>
              </a:rPr>
              <a:t>Protracted developmental trajectory of the pre-frontal cortex</a:t>
            </a:r>
          </a:p>
          <a:p>
            <a:r>
              <a:rPr lang="en-GB" dirty="0">
                <a:solidFill>
                  <a:srgbClr val="1F1F1F"/>
                </a:solidFill>
                <a:latin typeface="ElsevierGulliver"/>
              </a:rPr>
              <a:t>Puberty: Important period of reorganisation</a:t>
            </a:r>
          </a:p>
          <a:p>
            <a:pPr lvl="1"/>
            <a:r>
              <a:rPr lang="en-GB" dirty="0">
                <a:solidFill>
                  <a:srgbClr val="1F1F1F"/>
                </a:solidFill>
                <a:latin typeface="ElsevierGulliver"/>
              </a:rPr>
              <a:t>Synaptic pruning and myelination</a:t>
            </a:r>
          </a:p>
          <a:p>
            <a:r>
              <a:rPr lang="en-GB" b="0" i="0" dirty="0">
                <a:solidFill>
                  <a:srgbClr val="000000"/>
                </a:solidFill>
                <a:effectLst/>
                <a:latin typeface="Whitney"/>
              </a:rPr>
              <a:t>Teens explore and adapt to their changing inner and outer worlds</a:t>
            </a:r>
          </a:p>
          <a:p>
            <a:r>
              <a:rPr lang="en-GB" dirty="0">
                <a:solidFill>
                  <a:srgbClr val="1F1F1F"/>
                </a:solidFill>
                <a:latin typeface="ElsevierGulliver"/>
              </a:rPr>
              <a:t>Produces opportunity and threats from the environment</a:t>
            </a:r>
          </a:p>
        </p:txBody>
      </p:sp>
    </p:spTree>
    <p:extLst>
      <p:ext uri="{BB962C8B-B14F-4D97-AF65-F5344CB8AC3E}">
        <p14:creationId xmlns:p14="http://schemas.microsoft.com/office/powerpoint/2010/main" val="1307745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85499-115C-9D56-B94E-BD76BC96A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EDFAD-9E1D-42F0-90EC-031C0DD379F9}"/>
              </a:ext>
            </a:extLst>
          </p:cNvPr>
          <p:cNvSpPr>
            <a:spLocks noGrp="1"/>
          </p:cNvSpPr>
          <p:nvPr>
            <p:ph type="title"/>
          </p:nvPr>
        </p:nvSpPr>
        <p:spPr>
          <a:xfrm>
            <a:off x="609599" y="1590107"/>
            <a:ext cx="11385553" cy="894717"/>
          </a:xfrm>
        </p:spPr>
        <p:txBody>
          <a:bodyPr/>
          <a:lstStyle/>
          <a:p>
            <a:r>
              <a:rPr lang="en-US" dirty="0"/>
              <a:t>Cortical re-</a:t>
            </a:r>
            <a:r>
              <a:rPr lang="en-US" dirty="0" err="1"/>
              <a:t>organisation</a:t>
            </a:r>
            <a:endParaRPr lang="en-US" dirty="0"/>
          </a:p>
        </p:txBody>
      </p:sp>
      <p:sp>
        <p:nvSpPr>
          <p:cNvPr id="4" name="Slide Number Placeholder 3">
            <a:extLst>
              <a:ext uri="{FF2B5EF4-FFF2-40B4-BE49-F238E27FC236}">
                <a16:creationId xmlns:a16="http://schemas.microsoft.com/office/drawing/2014/main" id="{BAFF4B3F-18D3-D7CC-579E-83EA97ADB852}"/>
              </a:ext>
            </a:extLst>
          </p:cNvPr>
          <p:cNvSpPr>
            <a:spLocks noGrp="1"/>
          </p:cNvSpPr>
          <p:nvPr>
            <p:ph type="sldNum" sz="quarter" idx="12"/>
          </p:nvPr>
        </p:nvSpPr>
        <p:spPr/>
        <p:txBody>
          <a:bodyPr/>
          <a:lstStyle/>
          <a:p>
            <a:fld id="{F5084483-65D5-354F-BB34-08A2CEB2DCE1}" type="slidenum">
              <a:rPr lang="en-US" altLang="en-US" smtClean="0"/>
              <a:pPr/>
              <a:t>36</a:t>
            </a:fld>
            <a:endParaRPr lang="en-US" altLang="en-US"/>
          </a:p>
        </p:txBody>
      </p:sp>
      <p:pic>
        <p:nvPicPr>
          <p:cNvPr id="6" name="Picture 5">
            <a:extLst>
              <a:ext uri="{FF2B5EF4-FFF2-40B4-BE49-F238E27FC236}">
                <a16:creationId xmlns:a16="http://schemas.microsoft.com/office/drawing/2014/main" id="{4086F447-02D9-EB7A-5159-DBD5CC7B07DC}"/>
              </a:ext>
            </a:extLst>
          </p:cNvPr>
          <p:cNvPicPr>
            <a:picLocks noChangeAspect="1"/>
          </p:cNvPicPr>
          <p:nvPr/>
        </p:nvPicPr>
        <p:blipFill>
          <a:blip r:embed="rId2"/>
          <a:stretch>
            <a:fillRect/>
          </a:stretch>
        </p:blipFill>
        <p:spPr>
          <a:xfrm>
            <a:off x="609599" y="2825074"/>
            <a:ext cx="4445000" cy="3822700"/>
          </a:xfrm>
          <a:prstGeom prst="rect">
            <a:avLst/>
          </a:prstGeom>
        </p:spPr>
      </p:pic>
      <p:sp>
        <p:nvSpPr>
          <p:cNvPr id="7" name="TextBox 6">
            <a:extLst>
              <a:ext uri="{FF2B5EF4-FFF2-40B4-BE49-F238E27FC236}">
                <a16:creationId xmlns:a16="http://schemas.microsoft.com/office/drawing/2014/main" id="{244F27C8-F7EB-A1EE-5276-02056A53D87A}"/>
              </a:ext>
            </a:extLst>
          </p:cNvPr>
          <p:cNvSpPr txBox="1"/>
          <p:nvPr/>
        </p:nvSpPr>
        <p:spPr>
          <a:xfrm>
            <a:off x="1193799" y="2340047"/>
            <a:ext cx="3276600" cy="461665"/>
          </a:xfrm>
          <a:prstGeom prst="rect">
            <a:avLst/>
          </a:prstGeom>
          <a:noFill/>
        </p:spPr>
        <p:txBody>
          <a:bodyPr wrap="square" rtlCol="0">
            <a:spAutoFit/>
          </a:bodyPr>
          <a:lstStyle/>
          <a:p>
            <a:pPr algn="ctr"/>
            <a:r>
              <a:rPr lang="en-US" sz="2400" dirty="0"/>
              <a:t>Synaptic pruning</a:t>
            </a:r>
          </a:p>
        </p:txBody>
      </p:sp>
      <p:sp>
        <p:nvSpPr>
          <p:cNvPr id="11" name="TextBox 10">
            <a:extLst>
              <a:ext uri="{FF2B5EF4-FFF2-40B4-BE49-F238E27FC236}">
                <a16:creationId xmlns:a16="http://schemas.microsoft.com/office/drawing/2014/main" id="{6E4A0DF0-7028-E48B-61D9-E5D397459646}"/>
              </a:ext>
            </a:extLst>
          </p:cNvPr>
          <p:cNvSpPr txBox="1"/>
          <p:nvPr/>
        </p:nvSpPr>
        <p:spPr>
          <a:xfrm>
            <a:off x="7037613" y="2340047"/>
            <a:ext cx="3276600" cy="461665"/>
          </a:xfrm>
          <a:prstGeom prst="rect">
            <a:avLst/>
          </a:prstGeom>
          <a:noFill/>
        </p:spPr>
        <p:txBody>
          <a:bodyPr wrap="square" rtlCol="0">
            <a:spAutoFit/>
          </a:bodyPr>
          <a:lstStyle/>
          <a:p>
            <a:pPr algn="ctr"/>
            <a:r>
              <a:rPr lang="en-US" sz="2400" dirty="0"/>
              <a:t>Myelination</a:t>
            </a:r>
          </a:p>
        </p:txBody>
      </p:sp>
      <p:pic>
        <p:nvPicPr>
          <p:cNvPr id="7180" name="Picture 12" descr="Axon - Definition, Structure, Types, Functions - Biology Notes Online">
            <a:extLst>
              <a:ext uri="{FF2B5EF4-FFF2-40B4-BE49-F238E27FC236}">
                <a16:creationId xmlns:a16="http://schemas.microsoft.com/office/drawing/2014/main" id="{A5A4A1C7-0F35-C529-F6DD-9B1A740821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75" b="27410"/>
          <a:stretch/>
        </p:blipFill>
        <p:spPr bwMode="auto">
          <a:xfrm>
            <a:off x="6302375" y="3818035"/>
            <a:ext cx="5346555" cy="183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15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320C4-E60B-ABAB-9F76-4CFDB4055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3790B-3D1F-55C3-9ACC-4047C5B3F598}"/>
              </a:ext>
            </a:extLst>
          </p:cNvPr>
          <p:cNvSpPr>
            <a:spLocks noGrp="1"/>
          </p:cNvSpPr>
          <p:nvPr>
            <p:ph type="title"/>
          </p:nvPr>
        </p:nvSpPr>
        <p:spPr>
          <a:xfrm>
            <a:off x="609599" y="1590107"/>
            <a:ext cx="11385553" cy="894717"/>
          </a:xfrm>
        </p:spPr>
        <p:txBody>
          <a:bodyPr/>
          <a:lstStyle/>
          <a:p>
            <a:r>
              <a:rPr lang="en-US" dirty="0"/>
              <a:t>Cortical re-</a:t>
            </a:r>
            <a:r>
              <a:rPr lang="en-US" dirty="0" err="1"/>
              <a:t>organisation</a:t>
            </a:r>
            <a:endParaRPr lang="en-US" dirty="0"/>
          </a:p>
        </p:txBody>
      </p:sp>
      <p:sp>
        <p:nvSpPr>
          <p:cNvPr id="4" name="Slide Number Placeholder 3">
            <a:extLst>
              <a:ext uri="{FF2B5EF4-FFF2-40B4-BE49-F238E27FC236}">
                <a16:creationId xmlns:a16="http://schemas.microsoft.com/office/drawing/2014/main" id="{691A94F5-5C14-5FDF-2E8E-3FE4BBDFF91C}"/>
              </a:ext>
            </a:extLst>
          </p:cNvPr>
          <p:cNvSpPr>
            <a:spLocks noGrp="1"/>
          </p:cNvSpPr>
          <p:nvPr>
            <p:ph type="sldNum" sz="quarter" idx="12"/>
          </p:nvPr>
        </p:nvSpPr>
        <p:spPr/>
        <p:txBody>
          <a:bodyPr/>
          <a:lstStyle/>
          <a:p>
            <a:fld id="{F5084483-65D5-354F-BB34-08A2CEB2DCE1}" type="slidenum">
              <a:rPr lang="en-US" altLang="en-US" smtClean="0"/>
              <a:pPr/>
              <a:t>37</a:t>
            </a:fld>
            <a:endParaRPr lang="en-US" altLang="en-US"/>
          </a:p>
        </p:txBody>
      </p:sp>
      <p:sp>
        <p:nvSpPr>
          <p:cNvPr id="10" name="TextBox 9">
            <a:extLst>
              <a:ext uri="{FF2B5EF4-FFF2-40B4-BE49-F238E27FC236}">
                <a16:creationId xmlns:a16="http://schemas.microsoft.com/office/drawing/2014/main" id="{EDFBFEBE-1294-A1B4-2B62-B6C9B44B404D}"/>
              </a:ext>
            </a:extLst>
          </p:cNvPr>
          <p:cNvSpPr txBox="1"/>
          <p:nvPr/>
        </p:nvSpPr>
        <p:spPr>
          <a:xfrm>
            <a:off x="590854" y="2484824"/>
            <a:ext cx="10885715" cy="3342453"/>
          </a:xfrm>
          <a:prstGeom prst="rect">
            <a:avLst/>
          </a:prstGeom>
          <a:noFill/>
        </p:spPr>
        <p:txBody>
          <a:bodyPr wrap="square">
            <a:spAutoFit/>
          </a:bodyPr>
          <a:lstStyle/>
          <a:p>
            <a:pPr marL="285750" indent="-285750">
              <a:spcBef>
                <a:spcPct val="20000"/>
              </a:spcBef>
              <a:buFont typeface="Arial" charset="0"/>
              <a:buChar char="•"/>
            </a:pPr>
            <a:r>
              <a:rPr lang="en-GB" sz="3200" dirty="0">
                <a:solidFill>
                  <a:srgbClr val="1F1F1F"/>
                </a:solidFill>
                <a:latin typeface="ElsevierGulliver"/>
                <a:ea typeface="ＭＳ Ｐゴシック" charset="-128"/>
              </a:rPr>
              <a:t>Synaptic pruning improves efficiency</a:t>
            </a:r>
          </a:p>
          <a:p>
            <a:pPr marL="285750" indent="-285750">
              <a:spcBef>
                <a:spcPct val="20000"/>
              </a:spcBef>
              <a:buFont typeface="Arial" charset="0"/>
              <a:buChar char="•"/>
            </a:pPr>
            <a:r>
              <a:rPr lang="en-GB" sz="3200" dirty="0">
                <a:solidFill>
                  <a:srgbClr val="1F1F1F"/>
                </a:solidFill>
                <a:latin typeface="ElsevierGulliver"/>
                <a:ea typeface="ＭＳ Ｐゴシック" charset="-128"/>
              </a:rPr>
              <a:t>Myelin enables coordinated and quicker communication between neurons</a:t>
            </a:r>
          </a:p>
          <a:p>
            <a:pPr marL="285750" indent="-285750">
              <a:spcBef>
                <a:spcPct val="20000"/>
              </a:spcBef>
              <a:buFont typeface="Arial" charset="0"/>
              <a:buChar char="•"/>
            </a:pPr>
            <a:r>
              <a:rPr lang="en-GB" sz="3200" dirty="0">
                <a:solidFill>
                  <a:srgbClr val="1F1F1F"/>
                </a:solidFill>
                <a:latin typeface="ElsevierGulliver"/>
                <a:ea typeface="ＭＳ Ｐゴシック" charset="-128"/>
              </a:rPr>
              <a:t>Temporarily reduces functionality</a:t>
            </a:r>
          </a:p>
          <a:p>
            <a:pPr marL="742950" lvl="1" indent="-285750">
              <a:spcBef>
                <a:spcPct val="20000"/>
              </a:spcBef>
              <a:buFont typeface="Arial" charset="0"/>
              <a:buChar char="•"/>
            </a:pPr>
            <a:r>
              <a:rPr lang="en-GB" sz="3200" dirty="0">
                <a:solidFill>
                  <a:srgbClr val="1F1F1F"/>
                </a:solidFill>
                <a:latin typeface="ElsevierGulliver"/>
                <a:ea typeface="ＭＳ Ｐゴシック" charset="-128"/>
              </a:rPr>
              <a:t>A bit like turning off the electricity or plumbing during building works</a:t>
            </a:r>
          </a:p>
        </p:txBody>
      </p:sp>
    </p:spTree>
    <p:extLst>
      <p:ext uri="{BB962C8B-B14F-4D97-AF65-F5344CB8AC3E}">
        <p14:creationId xmlns:p14="http://schemas.microsoft.com/office/powerpoint/2010/main" val="134471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55B44-C5F9-19C9-2CAE-D950426DB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30391-50F6-B37F-D7F5-0B2CC50CB2F2}"/>
              </a:ext>
            </a:extLst>
          </p:cNvPr>
          <p:cNvSpPr>
            <a:spLocks noGrp="1"/>
          </p:cNvSpPr>
          <p:nvPr>
            <p:ph type="title"/>
          </p:nvPr>
        </p:nvSpPr>
        <p:spPr>
          <a:xfrm>
            <a:off x="609599" y="1590107"/>
            <a:ext cx="11385553" cy="894717"/>
          </a:xfrm>
        </p:spPr>
        <p:txBody>
          <a:bodyPr/>
          <a:lstStyle/>
          <a:p>
            <a:r>
              <a:rPr lang="en-US" dirty="0"/>
              <a:t>Working memory, adolescence and environment</a:t>
            </a:r>
          </a:p>
        </p:txBody>
      </p:sp>
      <p:sp>
        <p:nvSpPr>
          <p:cNvPr id="4" name="Slide Number Placeholder 3">
            <a:extLst>
              <a:ext uri="{FF2B5EF4-FFF2-40B4-BE49-F238E27FC236}">
                <a16:creationId xmlns:a16="http://schemas.microsoft.com/office/drawing/2014/main" id="{7E70C901-73F2-97A2-CBB0-3A0C674C2E43}"/>
              </a:ext>
            </a:extLst>
          </p:cNvPr>
          <p:cNvSpPr>
            <a:spLocks noGrp="1"/>
          </p:cNvSpPr>
          <p:nvPr>
            <p:ph type="sldNum" sz="quarter" idx="12"/>
          </p:nvPr>
        </p:nvSpPr>
        <p:spPr/>
        <p:txBody>
          <a:bodyPr/>
          <a:lstStyle/>
          <a:p>
            <a:fld id="{F5084483-65D5-354F-BB34-08A2CEB2DCE1}" type="slidenum">
              <a:rPr lang="en-US" altLang="en-US" smtClean="0"/>
              <a:pPr/>
              <a:t>38</a:t>
            </a:fld>
            <a:endParaRPr lang="en-US" altLang="en-US"/>
          </a:p>
        </p:txBody>
      </p:sp>
      <p:sp>
        <p:nvSpPr>
          <p:cNvPr id="8" name="Content Placeholder 4">
            <a:extLst>
              <a:ext uri="{FF2B5EF4-FFF2-40B4-BE49-F238E27FC236}">
                <a16:creationId xmlns:a16="http://schemas.microsoft.com/office/drawing/2014/main" id="{A8E3FB2E-5636-D7AE-D253-116B7F88D434}"/>
              </a:ext>
            </a:extLst>
          </p:cNvPr>
          <p:cNvSpPr txBox="1">
            <a:spLocks noGrp="1"/>
          </p:cNvSpPr>
          <p:nvPr>
            <p:ph idx="1"/>
          </p:nvPr>
        </p:nvSpPr>
        <p:spPr>
          <a:xfrm>
            <a:off x="609598" y="2484824"/>
            <a:ext cx="11582402" cy="4130361"/>
          </a:xfrm>
          <a:prstGeom prst="rect">
            <a:avLst/>
          </a:prstGeom>
          <a:noFill/>
        </p:spPr>
        <p:txBody>
          <a:bodyPr wrap="square" rtlCol="0">
            <a:spAutoFit/>
          </a:bodyPr>
          <a:lstStyle/>
          <a:p>
            <a:pPr marL="0" indent="0">
              <a:buNone/>
            </a:pPr>
            <a:r>
              <a:rPr lang="en-GB" b="0" i="0" dirty="0">
                <a:solidFill>
                  <a:srgbClr val="1F1F1F"/>
                </a:solidFill>
                <a:effectLst/>
                <a:latin typeface="ElsevierGulliver"/>
              </a:rPr>
              <a:t>This sensitive</a:t>
            </a:r>
            <a:r>
              <a:rPr lang="en-GB" dirty="0">
                <a:solidFill>
                  <a:srgbClr val="1F1F1F"/>
                </a:solidFill>
                <a:latin typeface="ElsevierGulliver"/>
              </a:rPr>
              <a:t> period can </a:t>
            </a:r>
            <a:endParaRPr lang="en-GB" b="0" i="0" dirty="0">
              <a:solidFill>
                <a:srgbClr val="1F1F1F"/>
              </a:solidFill>
              <a:effectLst/>
              <a:latin typeface="ElsevierGulliver"/>
            </a:endParaRPr>
          </a:p>
          <a:p>
            <a:r>
              <a:rPr lang="en-GB" b="0" i="0" dirty="0">
                <a:solidFill>
                  <a:srgbClr val="1F1F1F"/>
                </a:solidFill>
                <a:effectLst/>
                <a:latin typeface="ElsevierGulliver"/>
              </a:rPr>
              <a:t>High sensitivity to reward – risky behaviours (good and bad)</a:t>
            </a:r>
          </a:p>
          <a:p>
            <a:r>
              <a:rPr lang="en-GB" dirty="0">
                <a:solidFill>
                  <a:srgbClr val="000000"/>
                </a:solidFill>
                <a:latin typeface="Whitney"/>
              </a:rPr>
              <a:t>H</a:t>
            </a:r>
            <a:r>
              <a:rPr lang="en-GB" b="0" i="0" dirty="0">
                <a:solidFill>
                  <a:srgbClr val="000000"/>
                </a:solidFill>
                <a:effectLst/>
                <a:latin typeface="Whitney"/>
              </a:rPr>
              <a:t>eightened emotional sensitivity - anxiety</a:t>
            </a:r>
          </a:p>
          <a:p>
            <a:r>
              <a:rPr lang="en-GB" dirty="0">
                <a:solidFill>
                  <a:srgbClr val="001D35"/>
                </a:solidFill>
                <a:latin typeface="Google Sans"/>
              </a:rPr>
              <a:t>S</a:t>
            </a:r>
            <a:r>
              <a:rPr lang="en-GB" b="0" i="0" dirty="0">
                <a:solidFill>
                  <a:srgbClr val="001D35"/>
                </a:solidFill>
                <a:effectLst/>
                <a:latin typeface="Google Sans"/>
              </a:rPr>
              <a:t>ocial environment – negative, positive</a:t>
            </a:r>
          </a:p>
          <a:p>
            <a:r>
              <a:rPr lang="en-GB" dirty="0">
                <a:solidFill>
                  <a:srgbClr val="001D35"/>
                </a:solidFill>
                <a:latin typeface="Google Sans"/>
              </a:rPr>
              <a:t>Health (n</a:t>
            </a:r>
            <a:r>
              <a:rPr lang="en-GB" b="0" i="0" dirty="0">
                <a:solidFill>
                  <a:srgbClr val="001D35"/>
                </a:solidFill>
                <a:effectLst/>
                <a:latin typeface="Google Sans"/>
              </a:rPr>
              <a:t>utrition, sleep, exercise, drugs)</a:t>
            </a:r>
          </a:p>
          <a:p>
            <a:r>
              <a:rPr lang="en-GB" dirty="0">
                <a:solidFill>
                  <a:srgbClr val="000000"/>
                </a:solidFill>
                <a:latin typeface="Whitney"/>
              </a:rPr>
              <a:t>Growing independence (all of the above)</a:t>
            </a:r>
            <a:endParaRPr lang="en-GB" b="0" i="0" dirty="0">
              <a:solidFill>
                <a:srgbClr val="1F1F1F"/>
              </a:solidFill>
              <a:effectLst/>
              <a:latin typeface="ElsevierGulliver"/>
            </a:endParaRPr>
          </a:p>
          <a:p>
            <a:endParaRPr lang="en-GB" b="0" i="0" dirty="0">
              <a:solidFill>
                <a:srgbClr val="001D35"/>
              </a:solidFill>
              <a:effectLst/>
              <a:latin typeface="Google Sans"/>
            </a:endParaRPr>
          </a:p>
        </p:txBody>
      </p:sp>
    </p:spTree>
    <p:extLst>
      <p:ext uri="{BB962C8B-B14F-4D97-AF65-F5344CB8AC3E}">
        <p14:creationId xmlns:p14="http://schemas.microsoft.com/office/powerpoint/2010/main" val="3571791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6D66D-EB1F-0B88-426D-C6F5A8380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1AC30-B7A2-D237-7234-DFF64CD99E15}"/>
              </a:ext>
            </a:extLst>
          </p:cNvPr>
          <p:cNvSpPr>
            <a:spLocks noGrp="1"/>
          </p:cNvSpPr>
          <p:nvPr>
            <p:ph type="title"/>
          </p:nvPr>
        </p:nvSpPr>
        <p:spPr>
          <a:xfrm>
            <a:off x="609599" y="1590107"/>
            <a:ext cx="11385553" cy="894717"/>
          </a:xfrm>
        </p:spPr>
        <p:txBody>
          <a:bodyPr/>
          <a:lstStyle/>
          <a:p>
            <a:r>
              <a:rPr lang="en-US" dirty="0"/>
              <a:t>Working memory, adolescence and environment</a:t>
            </a:r>
          </a:p>
        </p:txBody>
      </p:sp>
      <p:sp>
        <p:nvSpPr>
          <p:cNvPr id="4" name="Slide Number Placeholder 3">
            <a:extLst>
              <a:ext uri="{FF2B5EF4-FFF2-40B4-BE49-F238E27FC236}">
                <a16:creationId xmlns:a16="http://schemas.microsoft.com/office/drawing/2014/main" id="{D0E98A24-9ED1-9B56-C07F-1A1B4C842975}"/>
              </a:ext>
            </a:extLst>
          </p:cNvPr>
          <p:cNvSpPr>
            <a:spLocks noGrp="1"/>
          </p:cNvSpPr>
          <p:nvPr>
            <p:ph type="sldNum" sz="quarter" idx="12"/>
          </p:nvPr>
        </p:nvSpPr>
        <p:spPr/>
        <p:txBody>
          <a:bodyPr/>
          <a:lstStyle/>
          <a:p>
            <a:fld id="{F5084483-65D5-354F-BB34-08A2CEB2DCE1}" type="slidenum">
              <a:rPr lang="en-US" altLang="en-US" smtClean="0"/>
              <a:pPr/>
              <a:t>39</a:t>
            </a:fld>
            <a:endParaRPr lang="en-US" altLang="en-US"/>
          </a:p>
        </p:txBody>
      </p:sp>
      <p:sp>
        <p:nvSpPr>
          <p:cNvPr id="8" name="Content Placeholder 4">
            <a:extLst>
              <a:ext uri="{FF2B5EF4-FFF2-40B4-BE49-F238E27FC236}">
                <a16:creationId xmlns:a16="http://schemas.microsoft.com/office/drawing/2014/main" id="{BA033EEC-CCB9-7776-37A8-2502627D81A4}"/>
              </a:ext>
            </a:extLst>
          </p:cNvPr>
          <p:cNvSpPr txBox="1">
            <a:spLocks noGrp="1"/>
          </p:cNvSpPr>
          <p:nvPr>
            <p:ph idx="1"/>
          </p:nvPr>
        </p:nvSpPr>
        <p:spPr>
          <a:xfrm>
            <a:off x="609598" y="2484824"/>
            <a:ext cx="11582402" cy="3539430"/>
          </a:xfrm>
          <a:prstGeom prst="rect">
            <a:avLst/>
          </a:prstGeom>
          <a:noFill/>
        </p:spPr>
        <p:txBody>
          <a:bodyPr wrap="square" rtlCol="0">
            <a:spAutoFit/>
          </a:bodyPr>
          <a:lstStyle/>
          <a:p>
            <a:pPr marL="0" indent="0">
              <a:buNone/>
            </a:pPr>
            <a:r>
              <a:rPr lang="en-GB" dirty="0">
                <a:solidFill>
                  <a:srgbClr val="1F1F1F"/>
                </a:solidFill>
                <a:latin typeface="ElsevierGulliver"/>
              </a:rPr>
              <a:t>Different influential </a:t>
            </a:r>
            <a:r>
              <a:rPr lang="en-GB" b="0" i="0" dirty="0">
                <a:solidFill>
                  <a:srgbClr val="1F1F1F"/>
                </a:solidFill>
                <a:effectLst/>
                <a:latin typeface="ElsevierGulliver"/>
              </a:rPr>
              <a:t>environments</a:t>
            </a:r>
          </a:p>
          <a:p>
            <a:r>
              <a:rPr lang="en-GB" b="0" i="0" dirty="0">
                <a:solidFill>
                  <a:srgbClr val="1F1F1F"/>
                </a:solidFill>
                <a:effectLst/>
                <a:latin typeface="ElsevierGulliver"/>
              </a:rPr>
              <a:t>Home</a:t>
            </a:r>
          </a:p>
          <a:p>
            <a:r>
              <a:rPr lang="en-GB" dirty="0">
                <a:solidFill>
                  <a:srgbClr val="1F1F1F"/>
                </a:solidFill>
                <a:latin typeface="ElsevierGulliver"/>
              </a:rPr>
              <a:t>School</a:t>
            </a:r>
          </a:p>
          <a:p>
            <a:r>
              <a:rPr lang="en-GB" b="0" i="0" dirty="0">
                <a:solidFill>
                  <a:srgbClr val="1F1F1F"/>
                </a:solidFill>
                <a:effectLst/>
                <a:latin typeface="ElsevierGulliver"/>
              </a:rPr>
              <a:t>Peer groups</a:t>
            </a:r>
          </a:p>
          <a:p>
            <a:r>
              <a:rPr lang="en-GB" b="0" i="0" dirty="0">
                <a:solidFill>
                  <a:srgbClr val="1F1F1F"/>
                </a:solidFill>
                <a:effectLst/>
                <a:latin typeface="ElsevierGulliver"/>
              </a:rPr>
              <a:t>Culture</a:t>
            </a:r>
            <a:r>
              <a:rPr lang="en-GB" dirty="0">
                <a:solidFill>
                  <a:srgbClr val="1F1F1F"/>
                </a:solidFill>
                <a:latin typeface="ElsevierGulliver"/>
              </a:rPr>
              <a:t>, society and religion</a:t>
            </a:r>
          </a:p>
          <a:p>
            <a:r>
              <a:rPr lang="en-GB" b="0" i="0" dirty="0">
                <a:solidFill>
                  <a:srgbClr val="1F1F1F"/>
                </a:solidFill>
                <a:effectLst/>
                <a:latin typeface="ElsevierGulliver"/>
              </a:rPr>
              <a:t>Politics</a:t>
            </a:r>
          </a:p>
        </p:txBody>
      </p:sp>
    </p:spTree>
    <p:extLst>
      <p:ext uri="{BB962C8B-B14F-4D97-AF65-F5344CB8AC3E}">
        <p14:creationId xmlns:p14="http://schemas.microsoft.com/office/powerpoint/2010/main" val="19499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010FE-3317-1706-D1EE-3D914A157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BC240D-5FDC-6B97-742C-4C09D816E766}"/>
              </a:ext>
            </a:extLst>
          </p:cNvPr>
          <p:cNvSpPr>
            <a:spLocks noGrp="1"/>
          </p:cNvSpPr>
          <p:nvPr>
            <p:ph type="title"/>
          </p:nvPr>
        </p:nvSpPr>
        <p:spPr/>
        <p:txBody>
          <a:bodyPr/>
          <a:lstStyle/>
          <a:p>
            <a:r>
              <a:rPr lang="en-US" dirty="0"/>
              <a:t>Today’s takeaways:</a:t>
            </a:r>
          </a:p>
        </p:txBody>
      </p:sp>
      <p:sp>
        <p:nvSpPr>
          <p:cNvPr id="4" name="Slide Number Placeholder 3">
            <a:extLst>
              <a:ext uri="{FF2B5EF4-FFF2-40B4-BE49-F238E27FC236}">
                <a16:creationId xmlns:a16="http://schemas.microsoft.com/office/drawing/2014/main" id="{023E7F2B-8D87-375E-B5B0-812065F6B303}"/>
              </a:ext>
            </a:extLst>
          </p:cNvPr>
          <p:cNvSpPr>
            <a:spLocks noGrp="1"/>
          </p:cNvSpPr>
          <p:nvPr>
            <p:ph type="sldNum" sz="quarter" idx="12"/>
          </p:nvPr>
        </p:nvSpPr>
        <p:spPr/>
        <p:txBody>
          <a:bodyPr/>
          <a:lstStyle/>
          <a:p>
            <a:fld id="{F5084483-65D5-354F-BB34-08A2CEB2DCE1}" type="slidenum">
              <a:rPr lang="en-US" altLang="en-US" smtClean="0"/>
              <a:pPr/>
              <a:t>4</a:t>
            </a:fld>
            <a:endParaRPr lang="en-US" altLang="en-US"/>
          </a:p>
        </p:txBody>
      </p:sp>
      <p:sp>
        <p:nvSpPr>
          <p:cNvPr id="5" name="Content Placeholder 4">
            <a:extLst>
              <a:ext uri="{FF2B5EF4-FFF2-40B4-BE49-F238E27FC236}">
                <a16:creationId xmlns:a16="http://schemas.microsoft.com/office/drawing/2014/main" id="{5D4AB408-2881-D065-661F-40B1B22FB13B}"/>
              </a:ext>
            </a:extLst>
          </p:cNvPr>
          <p:cNvSpPr txBox="1">
            <a:spLocks noGrp="1"/>
          </p:cNvSpPr>
          <p:nvPr>
            <p:ph idx="1"/>
          </p:nvPr>
        </p:nvSpPr>
        <p:spPr>
          <a:xfrm>
            <a:off x="609600" y="2659837"/>
            <a:ext cx="10972800" cy="2357568"/>
          </a:xfrm>
          <a:prstGeom prst="rect">
            <a:avLst/>
          </a:prstGeom>
          <a:noFill/>
        </p:spPr>
        <p:txBody>
          <a:bodyPr wrap="square" rtlCol="0">
            <a:spAutoFit/>
          </a:bodyPr>
          <a:lstStyle/>
          <a:p>
            <a:pPr marL="0" indent="0">
              <a:buNone/>
            </a:pPr>
            <a:r>
              <a:rPr lang="en-US" dirty="0"/>
              <a:t>Understand…:</a:t>
            </a:r>
          </a:p>
          <a:p>
            <a:r>
              <a:rPr lang="en-US" dirty="0"/>
              <a:t>…what working memory is</a:t>
            </a:r>
          </a:p>
          <a:p>
            <a:r>
              <a:rPr lang="en-US" dirty="0">
                <a:solidFill>
                  <a:schemeClr val="bg1">
                    <a:lumMod val="85000"/>
                  </a:schemeClr>
                </a:solidFill>
              </a:rPr>
              <a:t>…its role in education</a:t>
            </a:r>
          </a:p>
          <a:p>
            <a:r>
              <a:rPr lang="en-US" dirty="0">
                <a:solidFill>
                  <a:schemeClr val="bg1">
                    <a:lumMod val="85000"/>
                  </a:schemeClr>
                </a:solidFill>
              </a:rPr>
              <a:t>…how it develops</a:t>
            </a:r>
          </a:p>
        </p:txBody>
      </p:sp>
    </p:spTree>
    <p:extLst>
      <p:ext uri="{BB962C8B-B14F-4D97-AF65-F5344CB8AC3E}">
        <p14:creationId xmlns:p14="http://schemas.microsoft.com/office/powerpoint/2010/main" val="277774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41566-A180-C981-8C8D-2A09CE6A4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45AD2-290C-C5C5-9D25-186930E6454C}"/>
              </a:ext>
            </a:extLst>
          </p:cNvPr>
          <p:cNvSpPr>
            <a:spLocks noGrp="1"/>
          </p:cNvSpPr>
          <p:nvPr>
            <p:ph type="title"/>
          </p:nvPr>
        </p:nvSpPr>
        <p:spPr>
          <a:xfrm>
            <a:off x="609599" y="1590107"/>
            <a:ext cx="11385553" cy="894717"/>
          </a:xfrm>
        </p:spPr>
        <p:txBody>
          <a:bodyPr/>
          <a:lstStyle/>
          <a:p>
            <a:r>
              <a:rPr lang="en-US" dirty="0"/>
              <a:t>Working memory: A summary</a:t>
            </a:r>
          </a:p>
        </p:txBody>
      </p:sp>
      <p:sp>
        <p:nvSpPr>
          <p:cNvPr id="4" name="Slide Number Placeholder 3">
            <a:extLst>
              <a:ext uri="{FF2B5EF4-FFF2-40B4-BE49-F238E27FC236}">
                <a16:creationId xmlns:a16="http://schemas.microsoft.com/office/drawing/2014/main" id="{D7D9E525-6C64-0D32-B0E9-07CD811E5898}"/>
              </a:ext>
            </a:extLst>
          </p:cNvPr>
          <p:cNvSpPr>
            <a:spLocks noGrp="1"/>
          </p:cNvSpPr>
          <p:nvPr>
            <p:ph type="sldNum" sz="quarter" idx="12"/>
          </p:nvPr>
        </p:nvSpPr>
        <p:spPr/>
        <p:txBody>
          <a:bodyPr/>
          <a:lstStyle/>
          <a:p>
            <a:fld id="{F5084483-65D5-354F-BB34-08A2CEB2DCE1}" type="slidenum">
              <a:rPr lang="en-US" altLang="en-US" smtClean="0"/>
              <a:pPr/>
              <a:t>40</a:t>
            </a:fld>
            <a:endParaRPr lang="en-US" altLang="en-US"/>
          </a:p>
        </p:txBody>
      </p:sp>
      <p:sp>
        <p:nvSpPr>
          <p:cNvPr id="8" name="Content Placeholder 4">
            <a:extLst>
              <a:ext uri="{FF2B5EF4-FFF2-40B4-BE49-F238E27FC236}">
                <a16:creationId xmlns:a16="http://schemas.microsoft.com/office/drawing/2014/main" id="{A766DF46-C5E9-6FBD-95A5-2ABC31CA3DA4}"/>
              </a:ext>
            </a:extLst>
          </p:cNvPr>
          <p:cNvSpPr txBox="1">
            <a:spLocks noGrp="1"/>
          </p:cNvSpPr>
          <p:nvPr>
            <p:ph idx="1"/>
          </p:nvPr>
        </p:nvSpPr>
        <p:spPr>
          <a:xfrm>
            <a:off x="609598" y="2484824"/>
            <a:ext cx="11385553" cy="4315027"/>
          </a:xfrm>
          <a:prstGeom prst="rect">
            <a:avLst/>
          </a:prstGeom>
          <a:noFill/>
        </p:spPr>
        <p:txBody>
          <a:bodyPr wrap="square" rtlCol="0">
            <a:spAutoFit/>
          </a:bodyPr>
          <a:lstStyle/>
          <a:p>
            <a:r>
              <a:rPr lang="en-GB" dirty="0">
                <a:solidFill>
                  <a:srgbClr val="1F1F1F"/>
                </a:solidFill>
                <a:latin typeface="ElsevierGulliver"/>
              </a:rPr>
              <a:t>Be aware of how WM develops within environments</a:t>
            </a:r>
          </a:p>
          <a:p>
            <a:r>
              <a:rPr lang="en-GB" dirty="0">
                <a:solidFill>
                  <a:srgbClr val="1F1F1F"/>
                </a:solidFill>
                <a:latin typeface="ElsevierGulliver"/>
              </a:rPr>
              <a:t>If an intelligent child is told to “apply themselves”…</a:t>
            </a:r>
          </a:p>
          <a:p>
            <a:pPr lvl="1"/>
            <a:r>
              <a:rPr lang="en-GB" sz="2200" dirty="0">
                <a:solidFill>
                  <a:srgbClr val="1F1F1F"/>
                </a:solidFill>
                <a:latin typeface="ElsevierGulliver"/>
              </a:rPr>
              <a:t>…are they unwilling or unable?</a:t>
            </a:r>
          </a:p>
          <a:p>
            <a:r>
              <a:rPr lang="en-GB" dirty="0">
                <a:solidFill>
                  <a:srgbClr val="1F1F1F"/>
                </a:solidFill>
                <a:latin typeface="ElsevierGulliver"/>
              </a:rPr>
              <a:t>You will already know, but:</a:t>
            </a:r>
          </a:p>
          <a:p>
            <a:pPr lvl="1"/>
            <a:r>
              <a:rPr lang="en-GB" sz="2200" dirty="0">
                <a:solidFill>
                  <a:srgbClr val="1F1F1F"/>
                </a:solidFill>
                <a:latin typeface="ElsevierGulliver"/>
              </a:rPr>
              <a:t>Children have a natural tendency to learn</a:t>
            </a:r>
          </a:p>
          <a:p>
            <a:pPr lvl="1"/>
            <a:r>
              <a:rPr lang="en-GB" sz="2200" dirty="0">
                <a:solidFill>
                  <a:srgbClr val="1F1F1F"/>
                </a:solidFill>
                <a:latin typeface="ElsevierGulliver"/>
              </a:rPr>
              <a:t>It’s rare that they are just being “lazy” or “naughty”</a:t>
            </a:r>
          </a:p>
          <a:p>
            <a:pPr lvl="1"/>
            <a:r>
              <a:rPr lang="en-GB" sz="2200" dirty="0">
                <a:solidFill>
                  <a:srgbClr val="1F1F1F"/>
                </a:solidFill>
                <a:latin typeface="ElsevierGulliver"/>
              </a:rPr>
              <a:t>More likely they are finding it difficult to focus attention or filter out distracting stimuli…</a:t>
            </a:r>
          </a:p>
          <a:p>
            <a:pPr lvl="1"/>
            <a:r>
              <a:rPr lang="en-GB" sz="2200" dirty="0">
                <a:solidFill>
                  <a:srgbClr val="1F1F1F"/>
                </a:solidFill>
                <a:latin typeface="ElsevierGulliver"/>
              </a:rPr>
              <a:t>…due to any number of environmental factors…</a:t>
            </a:r>
          </a:p>
          <a:p>
            <a:pPr lvl="1"/>
            <a:r>
              <a:rPr lang="en-GB" sz="2200" dirty="0">
                <a:solidFill>
                  <a:srgbClr val="1F1F1F"/>
                </a:solidFill>
                <a:latin typeface="ElsevierGulliver"/>
              </a:rPr>
              <a:t>…leading to affective and cognitive consequences</a:t>
            </a:r>
          </a:p>
        </p:txBody>
      </p:sp>
    </p:spTree>
    <p:extLst>
      <p:ext uri="{BB962C8B-B14F-4D97-AF65-F5344CB8AC3E}">
        <p14:creationId xmlns:p14="http://schemas.microsoft.com/office/powerpoint/2010/main" val="2243929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5EE5-816D-D871-1E7A-C8C7A25DA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C3941-5737-2423-7971-A63CB71D3EA9}"/>
              </a:ext>
            </a:extLst>
          </p:cNvPr>
          <p:cNvSpPr>
            <a:spLocks noGrp="1"/>
          </p:cNvSpPr>
          <p:nvPr>
            <p:ph type="title"/>
          </p:nvPr>
        </p:nvSpPr>
        <p:spPr>
          <a:xfrm>
            <a:off x="609599" y="1590107"/>
            <a:ext cx="11385553" cy="894717"/>
          </a:xfrm>
        </p:spPr>
        <p:txBody>
          <a:bodyPr/>
          <a:lstStyle/>
          <a:p>
            <a:r>
              <a:rPr lang="en-US" dirty="0"/>
              <a:t>Working memory: Some tips</a:t>
            </a:r>
          </a:p>
        </p:txBody>
      </p:sp>
      <p:sp>
        <p:nvSpPr>
          <p:cNvPr id="4" name="Slide Number Placeholder 3">
            <a:extLst>
              <a:ext uri="{FF2B5EF4-FFF2-40B4-BE49-F238E27FC236}">
                <a16:creationId xmlns:a16="http://schemas.microsoft.com/office/drawing/2014/main" id="{152BCA5C-6251-0940-C59A-E92AA7728C33}"/>
              </a:ext>
            </a:extLst>
          </p:cNvPr>
          <p:cNvSpPr>
            <a:spLocks noGrp="1"/>
          </p:cNvSpPr>
          <p:nvPr>
            <p:ph type="sldNum" sz="quarter" idx="12"/>
          </p:nvPr>
        </p:nvSpPr>
        <p:spPr/>
        <p:txBody>
          <a:bodyPr/>
          <a:lstStyle/>
          <a:p>
            <a:fld id="{F5084483-65D5-354F-BB34-08A2CEB2DCE1}" type="slidenum">
              <a:rPr lang="en-US" altLang="en-US" smtClean="0"/>
              <a:pPr/>
              <a:t>41</a:t>
            </a:fld>
            <a:endParaRPr lang="en-US" altLang="en-US"/>
          </a:p>
        </p:txBody>
      </p:sp>
      <p:sp>
        <p:nvSpPr>
          <p:cNvPr id="8" name="Content Placeholder 4">
            <a:extLst>
              <a:ext uri="{FF2B5EF4-FFF2-40B4-BE49-F238E27FC236}">
                <a16:creationId xmlns:a16="http://schemas.microsoft.com/office/drawing/2014/main" id="{5EBB56F0-4FB8-863A-E93D-0278EC4D5A06}"/>
              </a:ext>
            </a:extLst>
          </p:cNvPr>
          <p:cNvSpPr txBox="1">
            <a:spLocks noGrp="1"/>
          </p:cNvSpPr>
          <p:nvPr>
            <p:ph idx="1"/>
          </p:nvPr>
        </p:nvSpPr>
        <p:spPr>
          <a:xfrm>
            <a:off x="609599" y="2389084"/>
            <a:ext cx="11385553" cy="3564053"/>
          </a:xfrm>
          <a:prstGeom prst="rect">
            <a:avLst/>
          </a:prstGeom>
          <a:noFill/>
        </p:spPr>
        <p:txBody>
          <a:bodyPr wrap="square" rtlCol="0">
            <a:spAutoFit/>
          </a:bodyPr>
          <a:lstStyle/>
          <a:p>
            <a:pPr>
              <a:buNone/>
            </a:pPr>
            <a:r>
              <a:rPr lang="en-GB" sz="2400" dirty="0">
                <a:solidFill>
                  <a:srgbClr val="1F1F1F"/>
                </a:solidFill>
                <a:latin typeface="ElsevierGulliver"/>
              </a:rPr>
              <a:t>Identifying children with WM deficits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n-GB" sz="2400" dirty="0">
                <a:solidFill>
                  <a:srgbClr val="1F1F1F"/>
                </a:solidFill>
                <a:latin typeface="ElsevierGulliver"/>
              </a:rPr>
              <a:t>Normal social relationships with peers but…</a:t>
            </a:r>
          </a:p>
          <a:p>
            <a:r>
              <a:rPr lang="en-GB" sz="2400" dirty="0">
                <a:solidFill>
                  <a:srgbClr val="1F1F1F"/>
                </a:solidFill>
                <a:latin typeface="ElsevierGulliver"/>
              </a:rPr>
              <a:t>…Reserved in group activities</a:t>
            </a:r>
          </a:p>
          <a:p>
            <a:r>
              <a:rPr lang="en-GB" sz="2400" dirty="0">
                <a:solidFill>
                  <a:srgbClr val="1F1F1F"/>
                </a:solidFill>
                <a:latin typeface="ElsevierGulliver"/>
              </a:rPr>
              <a:t>Poor academic progress in reading and maths</a:t>
            </a:r>
          </a:p>
          <a:p>
            <a:r>
              <a:rPr lang="en-GB" sz="2400" dirty="0">
                <a:solidFill>
                  <a:srgbClr val="1F1F1F"/>
                </a:solidFill>
                <a:latin typeface="ElsevierGulliver"/>
              </a:rPr>
              <a:t>Difficulties in following instructions</a:t>
            </a:r>
          </a:p>
          <a:p>
            <a:r>
              <a:rPr lang="en-GB" sz="2400" dirty="0">
                <a:solidFill>
                  <a:srgbClr val="1F1F1F"/>
                </a:solidFill>
                <a:latin typeface="ElsevierGulliver"/>
              </a:rPr>
              <a:t>Problems with learning activities that require both storage and processing</a:t>
            </a:r>
          </a:p>
          <a:p>
            <a:r>
              <a:rPr lang="en-GB" sz="2400" dirty="0">
                <a:solidFill>
                  <a:srgbClr val="1F1F1F"/>
                </a:solidFill>
                <a:latin typeface="ElsevierGulliver"/>
              </a:rPr>
              <a:t>Place-keeping difficulties</a:t>
            </a:r>
          </a:p>
          <a:p>
            <a:r>
              <a:rPr lang="en-GB" sz="2400" dirty="0">
                <a:solidFill>
                  <a:srgbClr val="1F1F1F"/>
                </a:solidFill>
                <a:latin typeface="ElsevierGulliver"/>
              </a:rPr>
              <a:t>Appears to be inattentive and distractible</a:t>
            </a:r>
          </a:p>
        </p:txBody>
      </p:sp>
      <p:sp>
        <p:nvSpPr>
          <p:cNvPr id="5" name="TextBox 4">
            <a:extLst>
              <a:ext uri="{FF2B5EF4-FFF2-40B4-BE49-F238E27FC236}">
                <a16:creationId xmlns:a16="http://schemas.microsoft.com/office/drawing/2014/main" id="{90AAD28C-6932-E19E-3709-8297455C22DC}"/>
              </a:ext>
            </a:extLst>
          </p:cNvPr>
          <p:cNvSpPr txBox="1"/>
          <p:nvPr/>
        </p:nvSpPr>
        <p:spPr>
          <a:xfrm>
            <a:off x="8507796" y="5970079"/>
            <a:ext cx="2450190" cy="369332"/>
          </a:xfrm>
          <a:prstGeom prst="rect">
            <a:avLst/>
          </a:prstGeom>
          <a:noFill/>
        </p:spPr>
        <p:txBody>
          <a:bodyPr wrap="square">
            <a:spAutoFit/>
          </a:bodyPr>
          <a:lstStyle/>
          <a:p>
            <a:r>
              <a:rPr lang="en-GB" b="0" i="0" dirty="0">
                <a:solidFill>
                  <a:srgbClr val="06020F"/>
                </a:solidFill>
                <a:effectLst/>
                <a:latin typeface="Karla" pitchFamily="2" charset="77"/>
              </a:rPr>
              <a:t>(Gathercole, 2008)</a:t>
            </a:r>
            <a:endParaRPr lang="en-US" dirty="0"/>
          </a:p>
        </p:txBody>
      </p:sp>
    </p:spTree>
    <p:extLst>
      <p:ext uri="{BB962C8B-B14F-4D97-AF65-F5344CB8AC3E}">
        <p14:creationId xmlns:p14="http://schemas.microsoft.com/office/powerpoint/2010/main" val="1042521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C82D-CB94-8B74-A816-68675DEAA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B2F0F-DE88-5BF6-16AA-26C715F9AEA8}"/>
              </a:ext>
            </a:extLst>
          </p:cNvPr>
          <p:cNvSpPr>
            <a:spLocks noGrp="1"/>
          </p:cNvSpPr>
          <p:nvPr>
            <p:ph type="title"/>
          </p:nvPr>
        </p:nvSpPr>
        <p:spPr>
          <a:xfrm>
            <a:off x="609599" y="1590107"/>
            <a:ext cx="11385553" cy="894717"/>
          </a:xfrm>
        </p:spPr>
        <p:txBody>
          <a:bodyPr/>
          <a:lstStyle/>
          <a:p>
            <a:r>
              <a:rPr lang="en-US" dirty="0"/>
              <a:t>Working memory: Some tips</a:t>
            </a:r>
          </a:p>
        </p:txBody>
      </p:sp>
      <p:sp>
        <p:nvSpPr>
          <p:cNvPr id="4" name="Slide Number Placeholder 3">
            <a:extLst>
              <a:ext uri="{FF2B5EF4-FFF2-40B4-BE49-F238E27FC236}">
                <a16:creationId xmlns:a16="http://schemas.microsoft.com/office/drawing/2014/main" id="{7C13DFDA-3834-EE44-DE3F-5AF20AD4AAF0}"/>
              </a:ext>
            </a:extLst>
          </p:cNvPr>
          <p:cNvSpPr>
            <a:spLocks noGrp="1"/>
          </p:cNvSpPr>
          <p:nvPr>
            <p:ph type="sldNum" sz="quarter" idx="12"/>
          </p:nvPr>
        </p:nvSpPr>
        <p:spPr/>
        <p:txBody>
          <a:bodyPr/>
          <a:lstStyle/>
          <a:p>
            <a:fld id="{F5084483-65D5-354F-BB34-08A2CEB2DCE1}" type="slidenum">
              <a:rPr lang="en-US" altLang="en-US" smtClean="0"/>
              <a:pPr/>
              <a:t>42</a:t>
            </a:fld>
            <a:endParaRPr lang="en-US" altLang="en-US"/>
          </a:p>
        </p:txBody>
      </p:sp>
      <p:sp>
        <p:nvSpPr>
          <p:cNvPr id="8" name="Content Placeholder 4">
            <a:extLst>
              <a:ext uri="{FF2B5EF4-FFF2-40B4-BE49-F238E27FC236}">
                <a16:creationId xmlns:a16="http://schemas.microsoft.com/office/drawing/2014/main" id="{126E7F42-89BE-F0BC-7383-479F16ECF59C}"/>
              </a:ext>
            </a:extLst>
          </p:cNvPr>
          <p:cNvSpPr txBox="1">
            <a:spLocks noGrp="1"/>
          </p:cNvSpPr>
          <p:nvPr>
            <p:ph idx="1"/>
          </p:nvPr>
        </p:nvSpPr>
        <p:spPr>
          <a:xfrm>
            <a:off x="609599" y="2389084"/>
            <a:ext cx="11385553" cy="4284250"/>
          </a:xfrm>
          <a:prstGeom prst="rect">
            <a:avLst/>
          </a:prstGeom>
          <a:noFill/>
        </p:spPr>
        <p:txBody>
          <a:bodyPr wrap="square" rtlCol="0">
            <a:spAutoFit/>
          </a:bodyPr>
          <a:lstStyle/>
          <a:p>
            <a:pPr>
              <a:buNone/>
            </a:pPr>
            <a:r>
              <a:rPr lang="en-GB" sz="2400" dirty="0">
                <a:solidFill>
                  <a:srgbClr val="1F1F1F"/>
                </a:solidFill>
                <a:latin typeface="ElsevierGulliver"/>
              </a:rPr>
              <a:t>Helping children with WM deficits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1F1F1F"/>
                </a:solidFill>
                <a:latin typeface="ElsevierGulliver"/>
              </a:rPr>
              <a:t>Be clear about the purpose of a task – remove unnecessary complexity</a:t>
            </a:r>
          </a:p>
          <a:p>
            <a:r>
              <a:rPr lang="en-GB" sz="2400" dirty="0">
                <a:solidFill>
                  <a:srgbClr val="1F1F1F"/>
                </a:solidFill>
                <a:latin typeface="ElsevierGulliver"/>
              </a:rPr>
              <a:t>Create routines to maximise automaticity (frees up WM)</a:t>
            </a:r>
          </a:p>
          <a:p>
            <a:r>
              <a:rPr lang="en-GB" sz="2400" dirty="0">
                <a:solidFill>
                  <a:srgbClr val="1F1F1F"/>
                </a:solidFill>
                <a:latin typeface="ElsevierGulliver"/>
              </a:rPr>
              <a:t>Use prior knowledge (e.g. planet sizes using egg, orange, ball etc.)</a:t>
            </a:r>
          </a:p>
          <a:p>
            <a:r>
              <a:rPr lang="en-GB" sz="2400" dirty="0">
                <a:solidFill>
                  <a:srgbClr val="1F1F1F"/>
                </a:solidFill>
                <a:latin typeface="ElsevierGulliver"/>
              </a:rPr>
              <a:t>Remove unnecessary processing (put the key question first)</a:t>
            </a:r>
          </a:p>
          <a:p>
            <a:r>
              <a:rPr lang="en-GB" sz="2400" dirty="0">
                <a:solidFill>
                  <a:srgbClr val="1F1F1F"/>
                </a:solidFill>
                <a:latin typeface="ElsevierGulliver"/>
              </a:rPr>
              <a:t>Avoid splitting activities in time or space</a:t>
            </a:r>
            <a:br>
              <a:rPr lang="en-GB" sz="2400" dirty="0">
                <a:solidFill>
                  <a:srgbClr val="1F1F1F"/>
                </a:solidFill>
                <a:latin typeface="ElsevierGulliver"/>
              </a:rPr>
            </a:br>
            <a:r>
              <a:rPr lang="en-GB" sz="1800" dirty="0">
                <a:solidFill>
                  <a:srgbClr val="1F1F1F"/>
                </a:solidFill>
                <a:latin typeface="ElsevierGulliver"/>
              </a:rPr>
              <a:t>(</a:t>
            </a:r>
            <a:r>
              <a:rPr lang="en-GB" sz="1800" dirty="0"/>
              <a:t>e.g. instructions given in one area and completed elsewhere)</a:t>
            </a:r>
          </a:p>
          <a:p>
            <a:r>
              <a:rPr lang="en-GB" sz="2400" dirty="0">
                <a:solidFill>
                  <a:srgbClr val="1F1F1F"/>
                </a:solidFill>
                <a:latin typeface="ElsevierGulliver"/>
              </a:rPr>
              <a:t>Support memory: repetition, external memory aids, note taking</a:t>
            </a:r>
          </a:p>
          <a:p>
            <a:r>
              <a:rPr lang="en-GB" sz="2400" dirty="0">
                <a:solidFill>
                  <a:srgbClr val="1F1F1F"/>
                </a:solidFill>
                <a:latin typeface="ElsevierGulliver"/>
              </a:rPr>
              <a:t>Maximise use of long-term memory (see knowledge base) </a:t>
            </a:r>
          </a:p>
          <a:p>
            <a:endParaRPr lang="en-GB" sz="2400" dirty="0">
              <a:solidFill>
                <a:srgbClr val="1F1F1F"/>
              </a:solidFill>
              <a:latin typeface="ElsevierGulliver"/>
            </a:endParaRPr>
          </a:p>
        </p:txBody>
      </p:sp>
      <p:sp>
        <p:nvSpPr>
          <p:cNvPr id="5" name="TextBox 4">
            <a:extLst>
              <a:ext uri="{FF2B5EF4-FFF2-40B4-BE49-F238E27FC236}">
                <a16:creationId xmlns:a16="http://schemas.microsoft.com/office/drawing/2014/main" id="{6032902F-8CDD-4737-3652-CC0E613F252F}"/>
              </a:ext>
            </a:extLst>
          </p:cNvPr>
          <p:cNvSpPr txBox="1"/>
          <p:nvPr/>
        </p:nvSpPr>
        <p:spPr>
          <a:xfrm>
            <a:off x="7990114" y="6356353"/>
            <a:ext cx="3273479" cy="369332"/>
          </a:xfrm>
          <a:prstGeom prst="rect">
            <a:avLst/>
          </a:prstGeom>
          <a:noFill/>
        </p:spPr>
        <p:txBody>
          <a:bodyPr wrap="square">
            <a:spAutoFit/>
          </a:bodyPr>
          <a:lstStyle/>
          <a:p>
            <a:r>
              <a:rPr lang="en-GB" b="0" i="0" dirty="0">
                <a:solidFill>
                  <a:srgbClr val="06020F"/>
                </a:solidFill>
                <a:effectLst/>
                <a:latin typeface="Karla" pitchFamily="2" charset="77"/>
              </a:rPr>
              <a:t>(Waterman &amp; Miller, 2022)</a:t>
            </a:r>
            <a:endParaRPr lang="en-US" dirty="0"/>
          </a:p>
        </p:txBody>
      </p:sp>
    </p:spTree>
    <p:extLst>
      <p:ext uri="{BB962C8B-B14F-4D97-AF65-F5344CB8AC3E}">
        <p14:creationId xmlns:p14="http://schemas.microsoft.com/office/powerpoint/2010/main" val="3546264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CA57E-FDA1-5846-3CDD-926210159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EF724-2900-0055-D20A-A2969CE31652}"/>
              </a:ext>
            </a:extLst>
          </p:cNvPr>
          <p:cNvSpPr>
            <a:spLocks noGrp="1"/>
          </p:cNvSpPr>
          <p:nvPr>
            <p:ph type="title"/>
          </p:nvPr>
        </p:nvSpPr>
        <p:spPr>
          <a:xfrm>
            <a:off x="609599" y="1590107"/>
            <a:ext cx="11385553" cy="894717"/>
          </a:xfrm>
        </p:spPr>
        <p:txBody>
          <a:bodyPr/>
          <a:lstStyle/>
          <a:p>
            <a:r>
              <a:rPr lang="en-US" dirty="0"/>
              <a:t>Working memory: Framing questions</a:t>
            </a:r>
          </a:p>
        </p:txBody>
      </p:sp>
      <p:sp>
        <p:nvSpPr>
          <p:cNvPr id="4" name="Slide Number Placeholder 3">
            <a:extLst>
              <a:ext uri="{FF2B5EF4-FFF2-40B4-BE49-F238E27FC236}">
                <a16:creationId xmlns:a16="http://schemas.microsoft.com/office/drawing/2014/main" id="{978057CD-7623-82E2-4BAB-0D08DE34622D}"/>
              </a:ext>
            </a:extLst>
          </p:cNvPr>
          <p:cNvSpPr>
            <a:spLocks noGrp="1"/>
          </p:cNvSpPr>
          <p:nvPr>
            <p:ph type="sldNum" sz="quarter" idx="12"/>
          </p:nvPr>
        </p:nvSpPr>
        <p:spPr/>
        <p:txBody>
          <a:bodyPr/>
          <a:lstStyle/>
          <a:p>
            <a:fld id="{F5084483-65D5-354F-BB34-08A2CEB2DCE1}" type="slidenum">
              <a:rPr lang="en-US" altLang="en-US" smtClean="0"/>
              <a:pPr/>
              <a:t>43</a:t>
            </a:fld>
            <a:endParaRPr lang="en-US" altLang="en-US"/>
          </a:p>
        </p:txBody>
      </p:sp>
      <p:sp>
        <p:nvSpPr>
          <p:cNvPr id="8" name="Content Placeholder 4">
            <a:extLst>
              <a:ext uri="{FF2B5EF4-FFF2-40B4-BE49-F238E27FC236}">
                <a16:creationId xmlns:a16="http://schemas.microsoft.com/office/drawing/2014/main" id="{8E297917-F783-99BA-B7F9-A92B74B7C09D}"/>
              </a:ext>
            </a:extLst>
          </p:cNvPr>
          <p:cNvSpPr txBox="1">
            <a:spLocks noGrp="1"/>
          </p:cNvSpPr>
          <p:nvPr>
            <p:ph idx="1"/>
          </p:nvPr>
        </p:nvSpPr>
        <p:spPr>
          <a:xfrm>
            <a:off x="403223" y="3027408"/>
            <a:ext cx="11385553" cy="883190"/>
          </a:xfrm>
          <a:prstGeom prst="rect">
            <a:avLst/>
          </a:prstGeom>
          <a:noFill/>
        </p:spPr>
        <p:txBody>
          <a:bodyPr wrap="square" rtlCol="0">
            <a:spAutoFit/>
          </a:bodyPr>
          <a:lstStyle/>
          <a:p>
            <a:pPr marL="0" indent="0" algn="ctr">
              <a:lnSpc>
                <a:spcPct val="150000"/>
              </a:lnSpc>
              <a:buNone/>
            </a:pPr>
            <a:r>
              <a:rPr lang="en-GB" sz="1800" dirty="0"/>
              <a:t>“The goalkeeper was on the six-yard line. The left back was on the goal line. The striker was on the penalty spot when the ball was played through. Was he offside?”</a:t>
            </a:r>
          </a:p>
        </p:txBody>
      </p:sp>
      <p:sp>
        <p:nvSpPr>
          <p:cNvPr id="5" name="TextBox 4">
            <a:extLst>
              <a:ext uri="{FF2B5EF4-FFF2-40B4-BE49-F238E27FC236}">
                <a16:creationId xmlns:a16="http://schemas.microsoft.com/office/drawing/2014/main" id="{D4F6927B-7EE2-9DC8-5BF7-A28150E25262}"/>
              </a:ext>
            </a:extLst>
          </p:cNvPr>
          <p:cNvSpPr txBox="1"/>
          <p:nvPr/>
        </p:nvSpPr>
        <p:spPr>
          <a:xfrm>
            <a:off x="7946572" y="6356353"/>
            <a:ext cx="3317022" cy="369332"/>
          </a:xfrm>
          <a:prstGeom prst="rect">
            <a:avLst/>
          </a:prstGeom>
          <a:noFill/>
        </p:spPr>
        <p:txBody>
          <a:bodyPr wrap="square">
            <a:spAutoFit/>
          </a:bodyPr>
          <a:lstStyle/>
          <a:p>
            <a:r>
              <a:rPr lang="en-GB" b="0" i="0" dirty="0">
                <a:solidFill>
                  <a:srgbClr val="06020F"/>
                </a:solidFill>
                <a:effectLst/>
                <a:latin typeface="Karla" pitchFamily="2" charset="77"/>
              </a:rPr>
              <a:t>(Waterman &amp; Miller, 2022)</a:t>
            </a:r>
            <a:endParaRPr lang="en-US" dirty="0"/>
          </a:p>
        </p:txBody>
      </p:sp>
      <p:sp>
        <p:nvSpPr>
          <p:cNvPr id="3" name="Content Placeholder 4">
            <a:extLst>
              <a:ext uri="{FF2B5EF4-FFF2-40B4-BE49-F238E27FC236}">
                <a16:creationId xmlns:a16="http://schemas.microsoft.com/office/drawing/2014/main" id="{E0A0D7EA-5CAA-7629-C791-2CDA82CA4AF9}"/>
              </a:ext>
            </a:extLst>
          </p:cNvPr>
          <p:cNvSpPr txBox="1">
            <a:spLocks/>
          </p:cNvSpPr>
          <p:nvPr/>
        </p:nvSpPr>
        <p:spPr>
          <a:xfrm>
            <a:off x="403223" y="4250285"/>
            <a:ext cx="11385553" cy="883190"/>
          </a:xfrm>
          <a:prstGeom prst="rect">
            <a:avLst/>
          </a:prstGeom>
          <a:noFill/>
        </p:spPr>
        <p:txBody>
          <a:bodyPr wrap="square" rtlCol="0">
            <a:sp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Helvetica"/>
                <a:ea typeface="ＭＳ Ｐゴシック" charset="-128"/>
                <a:cs typeface="Helvetic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ＭＳ Ｐゴシック" charset="-128"/>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ＭＳ Ｐゴシック" charset="-128"/>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ＭＳ Ｐゴシック" charset="-128"/>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150000"/>
              </a:lnSpc>
              <a:buFont typeface="Arial" charset="0"/>
              <a:buNone/>
            </a:pPr>
            <a:r>
              <a:rPr lang="en-GB" sz="1800" dirty="0"/>
              <a:t>“I want you to work out if the striker was offside. The goalkeeper was on the six-yard line. The left back was on the goal line. The striker was on the penalty spot when the ball was played through. Was he offside?”</a:t>
            </a:r>
            <a:endParaRPr lang="en-US" sz="1800" dirty="0"/>
          </a:p>
        </p:txBody>
      </p:sp>
    </p:spTree>
    <p:extLst>
      <p:ext uri="{BB962C8B-B14F-4D97-AF65-F5344CB8AC3E}">
        <p14:creationId xmlns:p14="http://schemas.microsoft.com/office/powerpoint/2010/main" val="14307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27FE-86BF-9F44-6E50-D7151203F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9ED91-0523-6EE3-9517-70579060901F}"/>
              </a:ext>
            </a:extLst>
          </p:cNvPr>
          <p:cNvSpPr>
            <a:spLocks noGrp="1"/>
          </p:cNvSpPr>
          <p:nvPr>
            <p:ph type="title"/>
          </p:nvPr>
        </p:nvSpPr>
        <p:spPr>
          <a:xfrm>
            <a:off x="403223" y="2981641"/>
            <a:ext cx="11385553" cy="894717"/>
          </a:xfrm>
        </p:spPr>
        <p:txBody>
          <a:bodyPr/>
          <a:lstStyle/>
          <a:p>
            <a:pPr algn="ctr"/>
            <a:r>
              <a:rPr lang="en-US" dirty="0"/>
              <a:t>Thank you for your time</a:t>
            </a:r>
            <a:br>
              <a:rPr lang="en-US" dirty="0"/>
            </a:br>
            <a:r>
              <a:rPr lang="en-US" dirty="0"/>
              <a:t>Any questions?</a:t>
            </a:r>
          </a:p>
        </p:txBody>
      </p:sp>
      <p:sp>
        <p:nvSpPr>
          <p:cNvPr id="4" name="Slide Number Placeholder 3">
            <a:extLst>
              <a:ext uri="{FF2B5EF4-FFF2-40B4-BE49-F238E27FC236}">
                <a16:creationId xmlns:a16="http://schemas.microsoft.com/office/drawing/2014/main" id="{36D0C966-8B10-C061-AEB2-13540B630884}"/>
              </a:ext>
            </a:extLst>
          </p:cNvPr>
          <p:cNvSpPr>
            <a:spLocks noGrp="1"/>
          </p:cNvSpPr>
          <p:nvPr>
            <p:ph type="sldNum" sz="quarter" idx="12"/>
          </p:nvPr>
        </p:nvSpPr>
        <p:spPr/>
        <p:txBody>
          <a:bodyPr/>
          <a:lstStyle/>
          <a:p>
            <a:fld id="{F5084483-65D5-354F-BB34-08A2CEB2DCE1}" type="slidenum">
              <a:rPr lang="en-US" altLang="en-US" smtClean="0"/>
              <a:pPr/>
              <a:t>44</a:t>
            </a:fld>
            <a:endParaRPr lang="en-US" altLang="en-US"/>
          </a:p>
        </p:txBody>
      </p:sp>
    </p:spTree>
    <p:extLst>
      <p:ext uri="{BB962C8B-B14F-4D97-AF65-F5344CB8AC3E}">
        <p14:creationId xmlns:p14="http://schemas.microsoft.com/office/powerpoint/2010/main" val="355950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0B3C3-6DEB-1C44-04A0-30D635EA0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0CCEB-AD34-18A6-D334-76895FF38988}"/>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CDDBEB95-F3F4-EAC3-328B-9D33AC450CFD}"/>
              </a:ext>
            </a:extLst>
          </p:cNvPr>
          <p:cNvSpPr>
            <a:spLocks noGrp="1"/>
          </p:cNvSpPr>
          <p:nvPr>
            <p:ph type="sldNum" sz="quarter" idx="12"/>
          </p:nvPr>
        </p:nvSpPr>
        <p:spPr/>
        <p:txBody>
          <a:bodyPr/>
          <a:lstStyle/>
          <a:p>
            <a:fld id="{F5084483-65D5-354F-BB34-08A2CEB2DCE1}" type="slidenum">
              <a:rPr lang="en-US" altLang="en-US" smtClean="0"/>
              <a:pPr/>
              <a:t>5</a:t>
            </a:fld>
            <a:endParaRPr lang="en-US" altLang="en-US"/>
          </a:p>
        </p:txBody>
      </p:sp>
      <p:sp>
        <p:nvSpPr>
          <p:cNvPr id="5" name="Content Placeholder 4">
            <a:extLst>
              <a:ext uri="{FF2B5EF4-FFF2-40B4-BE49-F238E27FC236}">
                <a16:creationId xmlns:a16="http://schemas.microsoft.com/office/drawing/2014/main" id="{968094BC-5228-B801-3430-90F356806C29}"/>
              </a:ext>
            </a:extLst>
          </p:cNvPr>
          <p:cNvSpPr txBox="1">
            <a:spLocks noGrp="1"/>
          </p:cNvSpPr>
          <p:nvPr>
            <p:ph idx="1"/>
          </p:nvPr>
        </p:nvSpPr>
        <p:spPr>
          <a:xfrm>
            <a:off x="609600" y="3070145"/>
            <a:ext cx="10972800" cy="1077218"/>
          </a:xfrm>
          <a:prstGeom prst="rect">
            <a:avLst/>
          </a:prstGeom>
          <a:noFill/>
        </p:spPr>
        <p:txBody>
          <a:bodyPr wrap="square" rtlCol="0">
            <a:spAutoFit/>
          </a:bodyPr>
          <a:lstStyle/>
          <a:p>
            <a:pPr marL="0" indent="0" algn="ctr">
              <a:buNone/>
            </a:pPr>
            <a:r>
              <a:rPr lang="en-US" dirty="0"/>
              <a:t>The temporary processing and storage of information in pursuit of a known goal.</a:t>
            </a:r>
          </a:p>
        </p:txBody>
      </p:sp>
    </p:spTree>
    <p:extLst>
      <p:ext uri="{BB962C8B-B14F-4D97-AF65-F5344CB8AC3E}">
        <p14:creationId xmlns:p14="http://schemas.microsoft.com/office/powerpoint/2010/main" val="338550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EE11A-210D-B474-A85B-C411B29E3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40099-ED72-A553-7C8D-332AE4A95F57}"/>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91F42296-0679-B172-5F24-12C83597EB26}"/>
              </a:ext>
            </a:extLst>
          </p:cNvPr>
          <p:cNvSpPr>
            <a:spLocks noGrp="1"/>
          </p:cNvSpPr>
          <p:nvPr>
            <p:ph type="sldNum" sz="quarter" idx="12"/>
          </p:nvPr>
        </p:nvSpPr>
        <p:spPr/>
        <p:txBody>
          <a:bodyPr/>
          <a:lstStyle/>
          <a:p>
            <a:fld id="{F5084483-65D5-354F-BB34-08A2CEB2DCE1}" type="slidenum">
              <a:rPr lang="en-US" altLang="en-US" smtClean="0"/>
              <a:pPr/>
              <a:t>6</a:t>
            </a:fld>
            <a:endParaRPr lang="en-US" altLang="en-US"/>
          </a:p>
        </p:txBody>
      </p:sp>
      <p:sp>
        <p:nvSpPr>
          <p:cNvPr id="5" name="Content Placeholder 4">
            <a:extLst>
              <a:ext uri="{FF2B5EF4-FFF2-40B4-BE49-F238E27FC236}">
                <a16:creationId xmlns:a16="http://schemas.microsoft.com/office/drawing/2014/main" id="{236A6651-4998-4C5E-8EBF-3A81717AA2DE}"/>
              </a:ext>
            </a:extLst>
          </p:cNvPr>
          <p:cNvSpPr txBox="1">
            <a:spLocks noGrp="1"/>
          </p:cNvSpPr>
          <p:nvPr>
            <p:ph idx="1"/>
          </p:nvPr>
        </p:nvSpPr>
        <p:spPr>
          <a:xfrm>
            <a:off x="609599" y="2517036"/>
            <a:ext cx="10972800" cy="1101840"/>
          </a:xfrm>
          <a:prstGeom prst="rect">
            <a:avLst/>
          </a:prstGeom>
          <a:noFill/>
        </p:spPr>
        <p:txBody>
          <a:bodyPr wrap="square" rtlCol="0">
            <a:spAutoFit/>
          </a:bodyPr>
          <a:lstStyle/>
          <a:p>
            <a:pPr marL="0" indent="0">
              <a:buNone/>
            </a:pPr>
            <a:r>
              <a:rPr lang="en-US" dirty="0"/>
              <a:t>What does this involve?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Processing information</a:t>
            </a:r>
          </a:p>
        </p:txBody>
      </p:sp>
      <p:pic>
        <p:nvPicPr>
          <p:cNvPr id="11266" name="Picture 2" descr="The Joy of Reading Isn't Dead, Yet | NEA">
            <a:extLst>
              <a:ext uri="{FF2B5EF4-FFF2-40B4-BE49-F238E27FC236}">
                <a16:creationId xmlns:a16="http://schemas.microsoft.com/office/drawing/2014/main" id="{B31F15E5-E589-481B-BC48-7E88E4FEB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3" y="4106507"/>
            <a:ext cx="1393371" cy="78028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Unit 1: Visual-Spatial Processing - KNILT">
            <a:extLst>
              <a:ext uri="{FF2B5EF4-FFF2-40B4-BE49-F238E27FC236}">
                <a16:creationId xmlns:a16="http://schemas.microsoft.com/office/drawing/2014/main" id="{D7C58652-7695-F582-B9EC-1133BF740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307" y="4850443"/>
            <a:ext cx="1091293" cy="109129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yscalculia/Maths Processing Disorder ...">
            <a:extLst>
              <a:ext uri="{FF2B5EF4-FFF2-40B4-BE49-F238E27FC236}">
                <a16:creationId xmlns:a16="http://schemas.microsoft.com/office/drawing/2014/main" id="{46757F6B-042E-444F-331C-24CF47FD7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879" y="4106507"/>
            <a:ext cx="1570264" cy="157026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ow Auditory Processing Affects Brain ...">
            <a:extLst>
              <a:ext uri="{FF2B5EF4-FFF2-40B4-BE49-F238E27FC236}">
                <a16:creationId xmlns:a16="http://schemas.microsoft.com/office/drawing/2014/main" id="{3A35143C-BC77-74B4-A4A0-89E77F935F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86" t="8157" r="11429"/>
          <a:stretch/>
        </p:blipFill>
        <p:spPr bwMode="auto">
          <a:xfrm>
            <a:off x="7056665" y="4695227"/>
            <a:ext cx="2133600" cy="14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77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01A58-C7A1-4594-6CAA-7B5AC5D82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301B8-4B7E-C4AD-298A-11DC6041E0FA}"/>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86BCAFDE-2544-4401-F8B4-5A42C8857AEA}"/>
              </a:ext>
            </a:extLst>
          </p:cNvPr>
          <p:cNvSpPr>
            <a:spLocks noGrp="1"/>
          </p:cNvSpPr>
          <p:nvPr>
            <p:ph type="sldNum" sz="quarter" idx="12"/>
          </p:nvPr>
        </p:nvSpPr>
        <p:spPr/>
        <p:txBody>
          <a:bodyPr/>
          <a:lstStyle/>
          <a:p>
            <a:fld id="{F5084483-65D5-354F-BB34-08A2CEB2DCE1}" type="slidenum">
              <a:rPr lang="en-US" altLang="en-US" smtClean="0"/>
              <a:pPr/>
              <a:t>7</a:t>
            </a:fld>
            <a:endParaRPr lang="en-US" altLang="en-US"/>
          </a:p>
        </p:txBody>
      </p:sp>
      <p:sp>
        <p:nvSpPr>
          <p:cNvPr id="5" name="Content Placeholder 4">
            <a:extLst>
              <a:ext uri="{FF2B5EF4-FFF2-40B4-BE49-F238E27FC236}">
                <a16:creationId xmlns:a16="http://schemas.microsoft.com/office/drawing/2014/main" id="{97191A1A-A456-1A18-9003-8D94B80C920F}"/>
              </a:ext>
            </a:extLst>
          </p:cNvPr>
          <p:cNvSpPr txBox="1">
            <a:spLocks noGrp="1"/>
          </p:cNvSpPr>
          <p:nvPr>
            <p:ph idx="1"/>
          </p:nvPr>
        </p:nvSpPr>
        <p:spPr>
          <a:xfrm>
            <a:off x="609599" y="2467126"/>
            <a:ext cx="10972800" cy="1101840"/>
          </a:xfrm>
          <a:prstGeom prst="rect">
            <a:avLst/>
          </a:prstGeom>
          <a:noFill/>
        </p:spPr>
        <p:txBody>
          <a:bodyPr wrap="square" rtlCol="0">
            <a:spAutoFit/>
          </a:bodyPr>
          <a:lstStyle/>
          <a:p>
            <a:pPr marL="0" indent="0">
              <a:buNone/>
            </a:pPr>
            <a:r>
              <a:rPr lang="en-US" dirty="0"/>
              <a:t>What does this involve?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Inhibitory control/inhibition</a:t>
            </a:r>
          </a:p>
        </p:txBody>
      </p:sp>
      <p:pic>
        <p:nvPicPr>
          <p:cNvPr id="12290" name="Picture 2" descr="Teaching Inhibitory Control | Music ...">
            <a:extLst>
              <a:ext uri="{FF2B5EF4-FFF2-40B4-BE49-F238E27FC236}">
                <a16:creationId xmlns:a16="http://schemas.microsoft.com/office/drawing/2014/main" id="{EDC2BB5A-6CBE-BA30-8697-739332F51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343" y="3907970"/>
            <a:ext cx="2573867" cy="165462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istracted Student Stock Illustrations ...">
            <a:extLst>
              <a:ext uri="{FF2B5EF4-FFF2-40B4-BE49-F238E27FC236}">
                <a16:creationId xmlns:a16="http://schemas.microsoft.com/office/drawing/2014/main" id="{9464198B-00F9-5A60-1A81-425A5D5A9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663" y="3873982"/>
            <a:ext cx="3115129" cy="172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D36B-B41D-D6E8-6203-1D5E70E27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558C4-74BF-4D9F-6AFB-398B565E5632}"/>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B85946E2-6573-9AC0-3BC8-CA0F0E549600}"/>
              </a:ext>
            </a:extLst>
          </p:cNvPr>
          <p:cNvSpPr>
            <a:spLocks noGrp="1"/>
          </p:cNvSpPr>
          <p:nvPr>
            <p:ph type="sldNum" sz="quarter" idx="12"/>
          </p:nvPr>
        </p:nvSpPr>
        <p:spPr/>
        <p:txBody>
          <a:bodyPr/>
          <a:lstStyle/>
          <a:p>
            <a:fld id="{F5084483-65D5-354F-BB34-08A2CEB2DCE1}" type="slidenum">
              <a:rPr lang="en-US" altLang="en-US" smtClean="0"/>
              <a:pPr/>
              <a:t>8</a:t>
            </a:fld>
            <a:endParaRPr lang="en-US" altLang="en-US"/>
          </a:p>
        </p:txBody>
      </p:sp>
      <p:sp>
        <p:nvSpPr>
          <p:cNvPr id="5" name="Content Placeholder 4">
            <a:extLst>
              <a:ext uri="{FF2B5EF4-FFF2-40B4-BE49-F238E27FC236}">
                <a16:creationId xmlns:a16="http://schemas.microsoft.com/office/drawing/2014/main" id="{AA745A86-A08F-8276-EC32-42DFC501FA61}"/>
              </a:ext>
            </a:extLst>
          </p:cNvPr>
          <p:cNvSpPr txBox="1">
            <a:spLocks noGrp="1"/>
          </p:cNvSpPr>
          <p:nvPr>
            <p:ph idx="1"/>
          </p:nvPr>
        </p:nvSpPr>
        <p:spPr>
          <a:xfrm>
            <a:off x="609601" y="2458807"/>
            <a:ext cx="10972800" cy="1101840"/>
          </a:xfrm>
          <a:prstGeom prst="rect">
            <a:avLst/>
          </a:prstGeom>
          <a:noFill/>
        </p:spPr>
        <p:txBody>
          <a:bodyPr wrap="square" rtlCol="0">
            <a:spAutoFit/>
          </a:bodyPr>
          <a:lstStyle/>
          <a:p>
            <a:pPr marL="0" indent="0">
              <a:buNone/>
            </a:pPr>
            <a:r>
              <a:rPr lang="en-US" dirty="0"/>
              <a:t>What does this involve?</a:t>
            </a:r>
          </a:p>
          <a:p>
            <a:r>
              <a:rPr lang="en-GB" sz="2800" dirty="0">
                <a:latin typeface="Calibri" panose="020F0502020204030204" pitchFamily="34" charset="0"/>
                <a:ea typeface="Calibri" panose="020F0502020204030204" pitchFamily="34" charset="0"/>
                <a:cs typeface="Times New Roman" panose="02020603050405020304" pitchFamily="18" charset="0"/>
              </a:rPr>
              <a:t>Attentional control/task-switching/cognitive flexibility</a:t>
            </a:r>
          </a:p>
        </p:txBody>
      </p:sp>
      <p:pic>
        <p:nvPicPr>
          <p:cNvPr id="13314" name="Picture 2" descr="18,521 Addition Subtraction Stock ...">
            <a:extLst>
              <a:ext uri="{FF2B5EF4-FFF2-40B4-BE49-F238E27FC236}">
                <a16:creationId xmlns:a16="http://schemas.microsoft.com/office/drawing/2014/main" id="{3076D760-826F-3E4E-1DDE-5DD9957A3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3" y="4640946"/>
            <a:ext cx="1833984" cy="171540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lassroom Attention Stock Illustrations ...">
            <a:extLst>
              <a:ext uri="{FF2B5EF4-FFF2-40B4-BE49-F238E27FC236}">
                <a16:creationId xmlns:a16="http://schemas.microsoft.com/office/drawing/2014/main" id="{43D6DEA0-6C5C-7A70-45E8-0D42D8522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890" y="3794347"/>
            <a:ext cx="16002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oy writing Stock Vector Image &amp; Art ...">
            <a:extLst>
              <a:ext uri="{FF2B5EF4-FFF2-40B4-BE49-F238E27FC236}">
                <a16:creationId xmlns:a16="http://schemas.microsoft.com/office/drawing/2014/main" id="{81C997C9-4930-BFF6-B809-8E2510317F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60"/>
          <a:stretch/>
        </p:blipFill>
        <p:spPr bwMode="auto">
          <a:xfrm>
            <a:off x="6308565" y="4863649"/>
            <a:ext cx="1556078"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6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6EA60-0FBE-7431-C64B-48F773DDF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806F9-A8BB-ED4B-2ABC-E314FE38B47F}"/>
              </a:ext>
            </a:extLst>
          </p:cNvPr>
          <p:cNvSpPr>
            <a:spLocks noGrp="1"/>
          </p:cNvSpPr>
          <p:nvPr>
            <p:ph type="title"/>
          </p:nvPr>
        </p:nvSpPr>
        <p:spPr>
          <a:xfrm>
            <a:off x="609599" y="1590107"/>
            <a:ext cx="11385553" cy="894717"/>
          </a:xfrm>
        </p:spPr>
        <p:txBody>
          <a:bodyPr/>
          <a:lstStyle/>
          <a:p>
            <a:r>
              <a:rPr lang="en-US" dirty="0"/>
              <a:t>The simplicity and complexity of working memory:</a:t>
            </a:r>
          </a:p>
        </p:txBody>
      </p:sp>
      <p:sp>
        <p:nvSpPr>
          <p:cNvPr id="4" name="Slide Number Placeholder 3">
            <a:extLst>
              <a:ext uri="{FF2B5EF4-FFF2-40B4-BE49-F238E27FC236}">
                <a16:creationId xmlns:a16="http://schemas.microsoft.com/office/drawing/2014/main" id="{FD3B903D-5A62-2737-137D-70364FC10A56}"/>
              </a:ext>
            </a:extLst>
          </p:cNvPr>
          <p:cNvSpPr>
            <a:spLocks noGrp="1"/>
          </p:cNvSpPr>
          <p:nvPr>
            <p:ph type="sldNum" sz="quarter" idx="12"/>
          </p:nvPr>
        </p:nvSpPr>
        <p:spPr/>
        <p:txBody>
          <a:bodyPr/>
          <a:lstStyle/>
          <a:p>
            <a:fld id="{F5084483-65D5-354F-BB34-08A2CEB2DCE1}" type="slidenum">
              <a:rPr lang="en-US" altLang="en-US" smtClean="0"/>
              <a:pPr/>
              <a:t>9</a:t>
            </a:fld>
            <a:endParaRPr lang="en-US" altLang="en-US"/>
          </a:p>
        </p:txBody>
      </p:sp>
      <p:sp>
        <p:nvSpPr>
          <p:cNvPr id="5" name="Content Placeholder 4">
            <a:extLst>
              <a:ext uri="{FF2B5EF4-FFF2-40B4-BE49-F238E27FC236}">
                <a16:creationId xmlns:a16="http://schemas.microsoft.com/office/drawing/2014/main" id="{69F2456D-56FE-F4F8-B6F5-5114B58A02B4}"/>
              </a:ext>
            </a:extLst>
          </p:cNvPr>
          <p:cNvSpPr txBox="1">
            <a:spLocks noGrp="1"/>
          </p:cNvSpPr>
          <p:nvPr>
            <p:ph idx="1"/>
          </p:nvPr>
        </p:nvSpPr>
        <p:spPr>
          <a:xfrm>
            <a:off x="609599" y="2484824"/>
            <a:ext cx="10972800" cy="1101840"/>
          </a:xfrm>
          <a:prstGeom prst="rect">
            <a:avLst/>
          </a:prstGeom>
          <a:noFill/>
        </p:spPr>
        <p:txBody>
          <a:bodyPr wrap="square" rtlCol="0">
            <a:spAutoFit/>
          </a:bodyPr>
          <a:lstStyle/>
          <a:p>
            <a:pPr marL="0" indent="0">
              <a:buNone/>
            </a:pPr>
            <a:r>
              <a:rPr lang="en-US" dirty="0"/>
              <a:t>What does this involve?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Verbal short-term storage and maintenance</a:t>
            </a:r>
          </a:p>
        </p:txBody>
      </p:sp>
      <p:pic>
        <p:nvPicPr>
          <p:cNvPr id="14338" name="Picture 2" descr="Easy To Remember Phone Number for ...">
            <a:extLst>
              <a:ext uri="{FF2B5EF4-FFF2-40B4-BE49-F238E27FC236}">
                <a16:creationId xmlns:a16="http://schemas.microsoft.com/office/drawing/2014/main" id="{9E8D58D8-A880-E244-E52B-C14561F3D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043" y="4031343"/>
            <a:ext cx="3632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20438"/>
      </p:ext>
    </p:extLst>
  </p:cSld>
  <p:clrMapOvr>
    <a:masterClrMapping/>
  </p:clrMapOvr>
</p:sld>
</file>

<file path=ppt/theme/theme1.xml><?xml version="1.0" encoding="utf-8"?>
<a:theme xmlns:a="http://schemas.openxmlformats.org/drawingml/2006/main" name="L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D349A397-BEF0-054E-8514-BD5BDE521723}"/>
    </a:ext>
  </a:ext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8CDCC41D-5038-434A-BF85-3F757AA58912}"/>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150548AC-0243-134D-8E92-17678917B8F3}"/>
    </a:ext>
  </a:ext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3343D717-E9E1-3E41-9B70-FA4DCF1E2E7C}"/>
    </a:ext>
  </a:ext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C2FA3C44-07A5-FD4D-A6C1-8588B9014EAA}"/>
    </a:ext>
  </a:ext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E7E78940-3B9D-FE42-823B-65B0BFFAFF91}"/>
    </a:ext>
  </a:ext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79FD155D-F1E2-9C44-ACED-186D1CBD07CE}"/>
    </a:ext>
  </a:ext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A16F0C68-BE1D-2F4A-89BA-A043393CF1A9}"/>
    </a:ext>
  </a:ext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CB1E84AF-1AC3-A949-8F34-88E031EEBD55}"/>
    </a:ext>
  </a:ext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 in Dissertations" id="{24728240-36E6-E44F-8259-C533241B3E11}" vid="{0E9A0432-6E47-7046-92D2-CDC6642D577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38E9453FA943B846839A68E3FC76" ma:contentTypeVersion="13" ma:contentTypeDescription="Create a new document." ma:contentTypeScope="" ma:versionID="389c01b5e81c59b48a5f1fc5ea97dd96">
  <xsd:schema xmlns:xsd="http://www.w3.org/2001/XMLSchema" xmlns:xs="http://www.w3.org/2001/XMLSchema" xmlns:p="http://schemas.microsoft.com/office/2006/metadata/properties" xmlns:ns2="8a2bdada-77e5-4abf-9ac5-54b6eb8e09e8" xmlns:ns3="d048b6b0-63d4-484d-8a64-81b712f65de5" targetNamespace="http://schemas.microsoft.com/office/2006/metadata/properties" ma:root="true" ma:fieldsID="9c6960738cae6e9f99f9806bc448311b" ns2:_="" ns3:_="">
    <xsd:import namespace="8a2bdada-77e5-4abf-9ac5-54b6eb8e09e8"/>
    <xsd:import namespace="d048b6b0-63d4-484d-8a64-81b712f65d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bdada-77e5-4abf-9ac5-54b6eb8e0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48b6b0-63d4-484d-8a64-81b712f65de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lcf76f155ced4ddcb4097134ff3c332f xmlns="8a2bdada-77e5-4abf-9ac5-54b6eb8e09e8">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078F7-F61E-4156-98C1-BF1446D7A6BE}">
  <ds:schemaRefs>
    <ds:schemaRef ds:uri="http://schemas.microsoft.com/office/2006/metadata/contentType"/>
    <ds:schemaRef ds:uri="http://schemas.microsoft.com/office/2006/metadata/properties/metaAttributes"/>
    <ds:schemaRef ds:uri="http://www.w3.org/2000/xmlns/"/>
    <ds:schemaRef ds:uri="http://www.w3.org/2001/XMLSchema"/>
    <ds:schemaRef ds:uri="8a2bdada-77e5-4abf-9ac5-54b6eb8e09e8"/>
    <ds:schemaRef ds:uri="d048b6b0-63d4-484d-8a64-81b712f65de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39DB84-7DB5-4644-ADE3-4F96E5E85D79}">
  <ds:schemaRefs>
    <ds:schemaRef ds:uri="http://schemas.microsoft.com/office/2006/metadata/longProperties"/>
  </ds:schemaRefs>
</ds:datastoreItem>
</file>

<file path=customXml/itemProps3.xml><?xml version="1.0" encoding="utf-8"?>
<ds:datastoreItem xmlns:ds="http://schemas.openxmlformats.org/officeDocument/2006/customXml" ds:itemID="{D8CDF74D-FF5B-1240-A566-181461BADF5A}">
  <ds:schemaRefs>
    <ds:schemaRef ds:uri="http://schemas.microsoft.com/office/2006/documentManagement/types"/>
    <ds:schemaRef ds:uri="http://purl.org/dc/elements/1.1/"/>
    <ds:schemaRef ds:uri="d048b6b0-63d4-484d-8a64-81b712f65de5"/>
    <ds:schemaRef ds:uri="http://schemas.microsoft.com/office/infopath/2007/PartnerControls"/>
    <ds:schemaRef ds:uri="http://schemas.openxmlformats.org/package/2006/metadata/core-properties"/>
    <ds:schemaRef ds:uri="http://purl.org/dc/terms/"/>
    <ds:schemaRef ds:uri="http://purl.org/dc/dcmitype/"/>
    <ds:schemaRef ds:uri="http://schemas.microsoft.com/office/2006/metadata/properties"/>
    <ds:schemaRef ds:uri="8a2bdada-77e5-4abf-9ac5-54b6eb8e09e8"/>
    <ds:schemaRef ds:uri="http://www.w3.org/XML/1998/namespace"/>
  </ds:schemaRefs>
</ds:datastoreItem>
</file>

<file path=customXml/itemProps4.xml><?xml version="1.0" encoding="utf-8"?>
<ds:datastoreItem xmlns:ds="http://schemas.openxmlformats.org/officeDocument/2006/customXml" ds:itemID="{B5A0BB60-0D16-46AE-93A8-9F9D413A3AE4}">
  <ds:schemaRefs>
    <ds:schemaRef ds:uri="http://schemas.microsoft.com/sharepoint/v3/contenttype/forms"/>
  </ds:schemaRefs>
</ds:datastoreItem>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Light Blue</Template>
  <TotalTime>50444</TotalTime>
  <Words>2288</Words>
  <Application>Microsoft Macintosh PowerPoint</Application>
  <PresentationFormat>Widescreen</PresentationFormat>
  <Paragraphs>349</Paragraphs>
  <Slides>44</Slides>
  <Notes>3</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44</vt:i4>
      </vt:variant>
    </vt:vector>
  </HeadingPairs>
  <TitlesOfParts>
    <vt:vector size="64" baseType="lpstr">
      <vt:lpstr>MS PGothic</vt:lpstr>
      <vt:lpstr>Aptos</vt:lpstr>
      <vt:lpstr>Arial</vt:lpstr>
      <vt:lpstr>Calibri</vt:lpstr>
      <vt:lpstr>ElsevierGulliver</vt:lpstr>
      <vt:lpstr>Google Sans</vt:lpstr>
      <vt:lpstr>Helvetica</vt:lpstr>
      <vt:lpstr>Karla</vt:lpstr>
      <vt:lpstr>Whitney</vt:lpstr>
      <vt:lpstr>Wingdings</vt:lpstr>
      <vt:lpstr>Light Blue</vt:lpstr>
      <vt:lpstr>Blue Celeste</vt:lpstr>
      <vt:lpstr>Bright Blue</vt:lpstr>
      <vt:lpstr>Sky Blue</vt:lpstr>
      <vt:lpstr>Yellow</vt:lpstr>
      <vt:lpstr>Orange</vt:lpstr>
      <vt:lpstr>Pink</vt:lpstr>
      <vt:lpstr>Purple</vt:lpstr>
      <vt:lpstr>Stone</vt:lpstr>
      <vt:lpstr>Light Green</vt:lpstr>
      <vt:lpstr>Working Memory: How it develops and classroom implications for educators</vt:lpstr>
      <vt:lpstr>About Dr Rebecca Gordon</vt:lpstr>
      <vt:lpstr>Today’s takeaways:</vt:lpstr>
      <vt:lpstr>Today’s takeaways:</vt:lpstr>
      <vt:lpstr>The simplicity and complexity of working memory:</vt:lpstr>
      <vt:lpstr>The simplicity and complexity of working memory:</vt:lpstr>
      <vt:lpstr>The simplicity and complexity of working memory:</vt:lpstr>
      <vt:lpstr>The simplicity and complexity of working memory:</vt:lpstr>
      <vt:lpstr>The simplicity and complexity of working memory:</vt:lpstr>
      <vt:lpstr>The simplicity and complexity of working memory:</vt:lpstr>
      <vt:lpstr>The simplicity and complexity of working memory:</vt:lpstr>
      <vt:lpstr>The simplicity and complexity of working memory:</vt:lpstr>
      <vt:lpstr>The simplicity and complexity of working memory:</vt:lpstr>
      <vt:lpstr>The simplicity and complexity of working memory:</vt:lpstr>
      <vt:lpstr>Today’s takeaways:</vt:lpstr>
      <vt:lpstr>Working memory and education</vt:lpstr>
      <vt:lpstr>Why does it matter in the classroom</vt:lpstr>
      <vt:lpstr>Isn’t it just intelligence?</vt:lpstr>
      <vt:lpstr>Working memory and IQ</vt:lpstr>
      <vt:lpstr>Working memory and IQ</vt:lpstr>
      <vt:lpstr>Today’s takeaways:</vt:lpstr>
      <vt:lpstr>Working memory development</vt:lpstr>
      <vt:lpstr>Working memory development</vt:lpstr>
      <vt:lpstr>Environmental influence on WM development</vt:lpstr>
      <vt:lpstr>Environmental influence on WM development</vt:lpstr>
      <vt:lpstr>Does environment matter?</vt:lpstr>
      <vt:lpstr>Does environment matter?</vt:lpstr>
      <vt:lpstr>Motor and executive abilities</vt:lpstr>
      <vt:lpstr>Does environment matter?</vt:lpstr>
      <vt:lpstr>Does environment matter?</vt:lpstr>
      <vt:lpstr>Outside the classroom: The ecology of WM</vt:lpstr>
      <vt:lpstr>Working memory and adolescence</vt:lpstr>
      <vt:lpstr>Working memory development</vt:lpstr>
      <vt:lpstr>Working memory development</vt:lpstr>
      <vt:lpstr>Working memory, adolescence and environment</vt:lpstr>
      <vt:lpstr>Cortical re-organisation</vt:lpstr>
      <vt:lpstr>Cortical re-organisation</vt:lpstr>
      <vt:lpstr>Working memory, adolescence and environment</vt:lpstr>
      <vt:lpstr>Working memory, adolescence and environment</vt:lpstr>
      <vt:lpstr>Working memory: A summary</vt:lpstr>
      <vt:lpstr>Working memory: Some tips</vt:lpstr>
      <vt:lpstr>Working memory: Some tips</vt:lpstr>
      <vt:lpstr>Working memory: Framing questions</vt:lpstr>
      <vt:lpstr>Thank you for your time 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the Doctoral Student</dc:title>
  <dc:subject/>
  <dc:creator>Neumann, Tim</dc:creator>
  <cp:keywords/>
  <dc:description/>
  <cp:lastModifiedBy>Gordon, Rebecca</cp:lastModifiedBy>
  <cp:revision>5</cp:revision>
  <dcterms:created xsi:type="dcterms:W3CDTF">2024-07-15T20:28:58Z</dcterms:created>
  <dcterms:modified xsi:type="dcterms:W3CDTF">2025-05-21T09:42:39Z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0x010100E66C38E9453FA943B846839A68E3FC76</vt:lpwstr>
  </property>
  <property fmtid="{D5CDD505-2E9C-101B-9397-08002B2CF9AE}" pid="3" name="MediaServiceImageTags">
    <vt:lpwstr/>
  </property>
</Properties>
</file>